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8"/>
  </p:notesMasterIdLst>
  <p:sldIdLst>
    <p:sldId id="256" r:id="rId6"/>
    <p:sldId id="257" r:id="rId7"/>
    <p:sldId id="258" r:id="rId8"/>
    <p:sldId id="259" r:id="rId9"/>
    <p:sldId id="260" r:id="rId10"/>
    <p:sldId id="282" r:id="rId11"/>
    <p:sldId id="262" r:id="rId12"/>
    <p:sldId id="279" r:id="rId13"/>
    <p:sldId id="280" r:id="rId14"/>
    <p:sldId id="281" r:id="rId15"/>
    <p:sldId id="263" r:id="rId16"/>
    <p:sldId id="265" r:id="rId17"/>
    <p:sldId id="266" r:id="rId18"/>
    <p:sldId id="267" r:id="rId19"/>
    <p:sldId id="269" r:id="rId20"/>
    <p:sldId id="271" r:id="rId21"/>
    <p:sldId id="272" r:id="rId22"/>
    <p:sldId id="287" r:id="rId23"/>
    <p:sldId id="278" r:id="rId24"/>
    <p:sldId id="273" r:id="rId25"/>
    <p:sldId id="276" r:id="rId26"/>
    <p:sldId id="275"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54F634-3A15-EFE4-BE20-CA0BE0713648}" name="Amanda Yasinski" initials="AY" userId="S::ayasinski@comoxvalleyrd.ca::9e802f93-466f-42e3-b1b3-0d4f1569660e" providerId="AD"/>
  <p188:author id="{ED15BC5E-DA79-1153-7B00-E628333EA982}" name="Robyn Holme" initials="RH" userId="S::rholme@comoxvalleyrd.ca::b052546a-dadd-47e8-a5eb-abf604e9a143" providerId="AD"/>
  <p188:author id="{0C4BAEBA-5049-6857-351F-60473EED2F39}" name="Lucy Wiwcharuk" initials="LW" userId="S::lwiwcharuk@comoxvalleyrd.ca::787c8228-797a-43cd-a0aa-ece363bdf3fc" providerId="AD"/>
  <p188:author id="{E0741ED9-A63B-D66B-66E2-4F39ED712ED4}" name="Ton Trieu" initials="TT" userId="S::ttrieu@comoxvalleyrd.ca::fcfe0d55-6be3-49ee-8e31-298642fed7e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ngrid Sly" initials="IS" lastIdx="1" clrIdx="0">
    <p:extLst>
      <p:ext uri="{19B8F6BF-5375-455C-9EA6-DF929625EA0E}">
        <p15:presenceInfo xmlns:p15="http://schemas.microsoft.com/office/powerpoint/2012/main" userId="S-1-5-21-2086016090-1657623897-1504669243-17936" providerId="AD"/>
      </p:ext>
    </p:extLst>
  </p:cmAuthor>
  <p:cmAuthor id="2" name="Lucy Wiwcharuk" initials="LW" lastIdx="2" clrIdx="1">
    <p:extLst>
      <p:ext uri="{19B8F6BF-5375-455C-9EA6-DF929625EA0E}">
        <p15:presenceInfo xmlns:p15="http://schemas.microsoft.com/office/powerpoint/2012/main" userId="S-1-5-21-2086016090-1657623897-1504669243-180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A7E96"/>
    <a:srgbClr val="F8F8F8"/>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83" autoAdjust="0"/>
    <p:restoredTop sz="76167" autoAdjust="0"/>
  </p:normalViewPr>
  <p:slideViewPr>
    <p:cSldViewPr snapToGrid="0">
      <p:cViewPr varScale="1">
        <p:scale>
          <a:sx n="85" d="100"/>
          <a:sy n="85" d="100"/>
        </p:scale>
        <p:origin x="1530"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CA"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7AD9614A-7866-4D49-B026-1EEAE76E0487}" type="datetimeFigureOut">
              <a:rPr lang="en-CA" smtClean="0"/>
              <a:t>2025-02-09</a:t>
            </a:fld>
            <a:endParaRPr lang="en-CA"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CA"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6F8C36F-FBC9-407B-A153-5D43D0BE87B8}" type="slidenum">
              <a:rPr lang="en-CA" smtClean="0"/>
              <a:t>‹#›</a:t>
            </a:fld>
            <a:endParaRPr lang="en-CA" dirty="0"/>
          </a:p>
        </p:txBody>
      </p:sp>
    </p:spTree>
    <p:extLst>
      <p:ext uri="{BB962C8B-B14F-4D97-AF65-F5344CB8AC3E}">
        <p14:creationId xmlns:p14="http://schemas.microsoft.com/office/powerpoint/2010/main" val="2765522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1</a:t>
            </a:fld>
            <a:endParaRPr lang="en-CA" dirty="0"/>
          </a:p>
        </p:txBody>
      </p:sp>
    </p:spTree>
    <p:extLst>
      <p:ext uri="{BB962C8B-B14F-4D97-AF65-F5344CB8AC3E}">
        <p14:creationId xmlns:p14="http://schemas.microsoft.com/office/powerpoint/2010/main" val="4191584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10</a:t>
            </a:fld>
            <a:endParaRPr lang="en-CA" dirty="0"/>
          </a:p>
        </p:txBody>
      </p:sp>
    </p:spTree>
    <p:extLst>
      <p:ext uri="{BB962C8B-B14F-4D97-AF65-F5344CB8AC3E}">
        <p14:creationId xmlns:p14="http://schemas.microsoft.com/office/powerpoint/2010/main" val="3230653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CA" dirty="0"/>
          </a:p>
          <a:p>
            <a:r>
              <a:rPr lang="en-CA" dirty="0"/>
              <a:t>Kelly – reserve transfer reduce requisition</a:t>
            </a:r>
          </a:p>
        </p:txBody>
      </p:sp>
      <p:sp>
        <p:nvSpPr>
          <p:cNvPr id="4" name="Slide Number Placeholder 3"/>
          <p:cNvSpPr>
            <a:spLocks noGrp="1"/>
          </p:cNvSpPr>
          <p:nvPr>
            <p:ph type="sldNum" sz="quarter" idx="5"/>
          </p:nvPr>
        </p:nvSpPr>
        <p:spPr/>
        <p:txBody>
          <a:bodyPr/>
          <a:lstStyle/>
          <a:p>
            <a:fld id="{F6F8C36F-FBC9-407B-A153-5D43D0BE87B8}" type="slidenum">
              <a:rPr lang="en-CA" smtClean="0"/>
              <a:t>11</a:t>
            </a:fld>
            <a:endParaRPr lang="en-CA" dirty="0"/>
          </a:p>
        </p:txBody>
      </p:sp>
    </p:spTree>
    <p:extLst>
      <p:ext uri="{BB962C8B-B14F-4D97-AF65-F5344CB8AC3E}">
        <p14:creationId xmlns:p14="http://schemas.microsoft.com/office/powerpoint/2010/main" val="3603546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12</a:t>
            </a:fld>
            <a:endParaRPr lang="en-CA" dirty="0"/>
          </a:p>
        </p:txBody>
      </p:sp>
    </p:spTree>
    <p:extLst>
      <p:ext uri="{BB962C8B-B14F-4D97-AF65-F5344CB8AC3E}">
        <p14:creationId xmlns:p14="http://schemas.microsoft.com/office/powerpoint/2010/main" val="2173640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6F8C36F-FBC9-407B-A153-5D43D0BE87B8}" type="slidenum">
              <a:rPr lang="en-CA" smtClean="0"/>
              <a:t>13</a:t>
            </a:fld>
            <a:endParaRPr lang="en-CA" dirty="0"/>
          </a:p>
        </p:txBody>
      </p:sp>
    </p:spTree>
    <p:extLst>
      <p:ext uri="{BB962C8B-B14F-4D97-AF65-F5344CB8AC3E}">
        <p14:creationId xmlns:p14="http://schemas.microsoft.com/office/powerpoint/2010/main" val="3283250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16</a:t>
            </a:fld>
            <a:endParaRPr lang="en-CA" dirty="0"/>
          </a:p>
        </p:txBody>
      </p:sp>
    </p:spTree>
    <p:extLst>
      <p:ext uri="{BB962C8B-B14F-4D97-AF65-F5344CB8AC3E}">
        <p14:creationId xmlns:p14="http://schemas.microsoft.com/office/powerpoint/2010/main" val="2442083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F8C36F-FBC9-407B-A153-5D43D0BE87B8}" type="slidenum">
              <a:rPr lang="en-CA" smtClean="0"/>
              <a:t>17</a:t>
            </a:fld>
            <a:endParaRPr lang="en-CA" dirty="0"/>
          </a:p>
        </p:txBody>
      </p:sp>
    </p:spTree>
    <p:extLst>
      <p:ext uri="{BB962C8B-B14F-4D97-AF65-F5344CB8AC3E}">
        <p14:creationId xmlns:p14="http://schemas.microsoft.com/office/powerpoint/2010/main" val="3189065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6F8C36F-FBC9-407B-A153-5D43D0BE87B8}" type="slidenum">
              <a:rPr lang="en-CA" smtClean="0"/>
              <a:t>18</a:t>
            </a:fld>
            <a:endParaRPr lang="en-CA" dirty="0"/>
          </a:p>
        </p:txBody>
      </p:sp>
    </p:spTree>
    <p:extLst>
      <p:ext uri="{BB962C8B-B14F-4D97-AF65-F5344CB8AC3E}">
        <p14:creationId xmlns:p14="http://schemas.microsoft.com/office/powerpoint/2010/main" val="1029667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F8C36F-FBC9-407B-A153-5D43D0BE87B8}" type="slidenum">
              <a:rPr lang="en-CA" smtClean="0"/>
              <a:t>19</a:t>
            </a:fld>
            <a:endParaRPr lang="en-CA" dirty="0"/>
          </a:p>
        </p:txBody>
      </p:sp>
    </p:spTree>
    <p:extLst>
      <p:ext uri="{BB962C8B-B14F-4D97-AF65-F5344CB8AC3E}">
        <p14:creationId xmlns:p14="http://schemas.microsoft.com/office/powerpoint/2010/main" val="24633378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20</a:t>
            </a:fld>
            <a:endParaRPr lang="en-CA" dirty="0"/>
          </a:p>
        </p:txBody>
      </p:sp>
    </p:spTree>
    <p:extLst>
      <p:ext uri="{BB962C8B-B14F-4D97-AF65-F5344CB8AC3E}">
        <p14:creationId xmlns:p14="http://schemas.microsoft.com/office/powerpoint/2010/main" val="2928835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21</a:t>
            </a:fld>
            <a:endParaRPr lang="en-CA" dirty="0"/>
          </a:p>
        </p:txBody>
      </p:sp>
    </p:spTree>
    <p:extLst>
      <p:ext uri="{BB962C8B-B14F-4D97-AF65-F5344CB8AC3E}">
        <p14:creationId xmlns:p14="http://schemas.microsoft.com/office/powerpoint/2010/main" val="3915153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6F8C36F-FBC9-407B-A153-5D43D0BE87B8}" type="slidenum">
              <a:rPr lang="en-CA" smtClean="0"/>
              <a:t>2</a:t>
            </a:fld>
            <a:endParaRPr lang="en-CA" dirty="0"/>
          </a:p>
        </p:txBody>
      </p:sp>
    </p:spTree>
    <p:extLst>
      <p:ext uri="{BB962C8B-B14F-4D97-AF65-F5344CB8AC3E}">
        <p14:creationId xmlns:p14="http://schemas.microsoft.com/office/powerpoint/2010/main" val="2441181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Implemented Bill 44 by amending the zoning to enable every residential lot to have two units without restriction</a:t>
            </a:r>
          </a:p>
          <a:p>
            <a:pPr marL="342900" lvl="0" indent="-342900">
              <a:buFont typeface="Symbol" panose="05050102010706020507" pitchFamily="18" charset="2"/>
              <a:buChar char=""/>
            </a:pPr>
            <a:endParaRPr lang="en-US" sz="1800" dirty="0">
              <a:effectLst/>
              <a:latin typeface="BC Sans" pitchFamily="2" charset="0"/>
              <a:ea typeface="Aptos" panose="020B0004020202020204" pitchFamily="34" charset="0"/>
              <a:cs typeface="Calibri" panose="020F0502020204030204" pitchFamily="34" charset="0"/>
            </a:endParaRP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The CVRD was successful in receiving a BC Active Transportation Infrastructure grant in the spring of 2024 for Royston Road Elementary Multi-Use Path. Since then, staff have been working with consultants on preparation of detailed drawings with construction targeted for summer 2025. </a:t>
            </a:r>
            <a:endParaRPr lang="en-CA"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The CVRD launched the Home Energy Concierge Program in January of 2025, supported by the Local Government Climate Action Program funding, in addition to participating in the </a:t>
            </a:r>
            <a:r>
              <a:rPr lang="en-US" sz="1800" dirty="0" err="1">
                <a:effectLst/>
                <a:latin typeface="BC Sans" pitchFamily="2" charset="0"/>
                <a:ea typeface="Aptos" panose="020B0004020202020204" pitchFamily="34" charset="0"/>
                <a:cs typeface="Calibri" panose="020F0502020204030204" pitchFamily="34" charset="0"/>
              </a:rPr>
              <a:t>CleanBC</a:t>
            </a:r>
            <a:r>
              <a:rPr lang="en-US" sz="1800" dirty="0">
                <a:effectLst/>
                <a:latin typeface="BC Sans" pitchFamily="2" charset="0"/>
                <a:ea typeface="Aptos" panose="020B0004020202020204" pitchFamily="34" charset="0"/>
                <a:cs typeface="Calibri" panose="020F0502020204030204" pitchFamily="34" charset="0"/>
              </a:rPr>
              <a:t> Municipal Top Up Rebate Program. Both program focus on energy transitions from fossil fuels to electric heat pumps in order to reduce community GHG emissions.</a:t>
            </a:r>
            <a:endParaRPr lang="en-CA"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Staff have also been busy working on the third phase of the Coastal Flood Adaptation Strategy. With the collaborative framework process now complete, the project will focus on developing preferred mitigative measures for Comox Road. The CVRD is working very closely with </a:t>
            </a:r>
            <a:r>
              <a:rPr lang="en-US" sz="1800" dirty="0" err="1">
                <a:effectLst/>
                <a:latin typeface="BC Sans" pitchFamily="2" charset="0"/>
                <a:ea typeface="Aptos" panose="020B0004020202020204" pitchFamily="34" charset="0"/>
                <a:cs typeface="Calibri" panose="020F0502020204030204" pitchFamily="34" charset="0"/>
              </a:rPr>
              <a:t>K’omoks</a:t>
            </a:r>
            <a:r>
              <a:rPr lang="en-US" sz="1800" dirty="0">
                <a:effectLst/>
                <a:latin typeface="BC Sans" pitchFamily="2" charset="0"/>
                <a:ea typeface="Aptos" panose="020B0004020202020204" pitchFamily="34" charset="0"/>
                <a:cs typeface="Calibri" panose="020F0502020204030204" pitchFamily="34" charset="0"/>
              </a:rPr>
              <a:t> First Nation and based on interest from the nation, the CVRD has been successful in securing additional funds in order to provide additional resource support to the nation in order to ensure </a:t>
            </a:r>
            <a:r>
              <a:rPr lang="en-US" sz="1800" dirty="0" err="1">
                <a:effectLst/>
                <a:latin typeface="BC Sans" pitchFamily="2" charset="0"/>
                <a:ea typeface="Aptos" panose="020B0004020202020204" pitchFamily="34" charset="0"/>
                <a:cs typeface="Calibri" panose="020F0502020204030204" pitchFamily="34" charset="0"/>
              </a:rPr>
              <a:t>K’omok’s</a:t>
            </a:r>
            <a:r>
              <a:rPr lang="en-US" sz="1800" dirty="0">
                <a:effectLst/>
                <a:latin typeface="BC Sans" pitchFamily="2" charset="0"/>
                <a:ea typeface="Aptos" panose="020B0004020202020204" pitchFamily="34" charset="0"/>
                <a:cs typeface="Calibri" panose="020F0502020204030204" pitchFamily="34" charset="0"/>
              </a:rPr>
              <a:t> interests and priorities are captured. </a:t>
            </a:r>
            <a:endParaRPr lang="en-CA"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p:cNvSpPr>
            <a:spLocks noGrp="1"/>
          </p:cNvSpPr>
          <p:nvPr>
            <p:ph type="sldNum" sz="quarter" idx="10"/>
          </p:nvPr>
        </p:nvSpPr>
        <p:spPr/>
        <p:txBody>
          <a:bodyPr/>
          <a:lstStyle/>
          <a:p>
            <a:fld id="{F6F8C36F-FBC9-407B-A153-5D43D0BE87B8}" type="slidenum">
              <a:rPr lang="en-CA" smtClean="0"/>
              <a:t>3</a:t>
            </a:fld>
            <a:endParaRPr lang="en-CA" dirty="0"/>
          </a:p>
        </p:txBody>
      </p:sp>
    </p:spTree>
    <p:extLst>
      <p:ext uri="{BB962C8B-B14F-4D97-AF65-F5344CB8AC3E}">
        <p14:creationId xmlns:p14="http://schemas.microsoft.com/office/powerpoint/2010/main" val="3286413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Angst and concern</a:t>
            </a: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Ever increasing need to engage and provide level of service</a:t>
            </a: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Integrating climate risk and adaption continues to be a critical in the development of planning tools and policies in order to increase resiliency to face major climate changes and mitigate such changes. Projects such as Floodplain Management Bylaw Update, CFAS and Saratoga LAP all incorporate a climate risk lens in scope and project deliverables.</a:t>
            </a: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Doing as much as we can to protect property owners. Make community as resilient as possible. Showcase resilient infrastructure such as Dyke Rd Park</a:t>
            </a:r>
            <a:endParaRPr lang="en-CA"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Collaboration continues to be key in order to advance project initiatives to avoid duplication, create efficiencies and leverage resources and funding like with the Home Energy Navigator, where the CVRD has been successfully able to leverage LGCAP dollars to deliver a regional program, that supports residential fuel switching. </a:t>
            </a: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Strong advocacy role for elected officials, supporting the board and advising the board on where they can advocate</a:t>
            </a:r>
          </a:p>
          <a:p>
            <a:pPr marL="342900" lvl="0" indent="-342900">
              <a:buFont typeface="Symbol" panose="05050102010706020507" pitchFamily="18" charset="2"/>
              <a:buChar char=""/>
            </a:pPr>
            <a:r>
              <a:rPr lang="en-US" sz="1800" dirty="0">
                <a:effectLst/>
                <a:latin typeface="BC Sans" pitchFamily="2" charset="0"/>
                <a:ea typeface="Aptos" panose="020B0004020202020204" pitchFamily="34" charset="0"/>
                <a:cs typeface="Calibri" panose="020F0502020204030204" pitchFamily="34" charset="0"/>
              </a:rPr>
              <a:t>Challenges with other ministries when it comes to implementation (e.g. Royston Rd MUP). Trying to navigate it like public</a:t>
            </a:r>
            <a:endParaRPr lang="en-CA" sz="1800" dirty="0">
              <a:effectLst/>
              <a:latin typeface="Aptos" panose="020B0004020202020204" pitchFamily="34" charset="0"/>
              <a:ea typeface="Aptos" panose="020B0004020202020204" pitchFamily="34" charset="0"/>
              <a:cs typeface="Aptos" panose="020B0004020202020204" pitchFamily="34" charset="0"/>
            </a:endParaRPr>
          </a:p>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4</a:t>
            </a:fld>
            <a:endParaRPr lang="en-CA" dirty="0"/>
          </a:p>
        </p:txBody>
      </p:sp>
    </p:spTree>
    <p:extLst>
      <p:ext uri="{BB962C8B-B14F-4D97-AF65-F5344CB8AC3E}">
        <p14:creationId xmlns:p14="http://schemas.microsoft.com/office/powerpoint/2010/main" val="1164543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BC Sans" pitchFamily="2" charset="0"/>
                <a:ea typeface="Aptos" panose="020B0004020202020204" pitchFamily="34" charset="0"/>
                <a:cs typeface="Calibri" panose="020F0502020204030204" pitchFamily="34" charset="0"/>
              </a:rPr>
              <a:t>Key reasons to new position. Idea for Year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dirty="0">
              <a:effectLst/>
              <a:latin typeface="BC Sans" pitchFamily="2" charset="0"/>
              <a:ea typeface="Aptos" panose="020B000402020202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BC Sans" pitchFamily="2" charset="0"/>
                <a:ea typeface="Aptos" panose="020B0004020202020204" pitchFamily="34" charset="0"/>
                <a:cs typeface="Calibri" panose="020F0502020204030204" pitchFamily="34" charset="0"/>
              </a:rPr>
              <a:t>More regulations – provincial. Hazard areas. Stay out of DP areas.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dirty="0">
              <a:effectLst/>
              <a:latin typeface="BC Sans" pitchFamily="2" charset="0"/>
              <a:ea typeface="Aptos" panose="020B000402020202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dirty="0">
              <a:effectLst/>
              <a:latin typeface="BC Sans" pitchFamily="2" charset="0"/>
              <a:ea typeface="Aptos" panose="020B000402020202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BC Sans" pitchFamily="2" charset="0"/>
                <a:ea typeface="Aptos" panose="020B0004020202020204" pitchFamily="34" charset="0"/>
                <a:cs typeface="Calibri" panose="020F0502020204030204" pitchFamily="34" charset="0"/>
              </a:rPr>
              <a:t>Active Transportation Network Plan implementation is underway with the first AT project in the electoral areas with the Royston Elementary MUP. Detailed drawing have been prepared. Staff have presented the drawings to Royston PAC and are planning an open house for the community in the spring. Construction is scheduled for summer 2025.</a:t>
            </a:r>
            <a:endParaRPr lang="en-CA"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CA" dirty="0"/>
          </a:p>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5</a:t>
            </a:fld>
            <a:endParaRPr lang="en-CA" dirty="0"/>
          </a:p>
        </p:txBody>
      </p:sp>
    </p:spTree>
    <p:extLst>
      <p:ext uri="{BB962C8B-B14F-4D97-AF65-F5344CB8AC3E}">
        <p14:creationId xmlns:p14="http://schemas.microsoft.com/office/powerpoint/2010/main" val="1332749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Position – </a:t>
            </a:r>
          </a:p>
          <a:p>
            <a:r>
              <a:rPr lang="en-US" dirty="0"/>
              <a:t>    In 2025, One full time position of Agricultural Plan Coordinator with 100% allocated to service #503, starting May 1, 2025</a:t>
            </a:r>
          </a:p>
          <a:p>
            <a:r>
              <a:rPr lang="en-US" dirty="0"/>
              <a:t>- In 2026, one full time position of Planning Technician with 100% allocated to service #500, starting Jun 1, 2026</a:t>
            </a:r>
          </a:p>
          <a:p>
            <a:endParaRPr lang="en-CA" dirty="0"/>
          </a:p>
          <a:p>
            <a:r>
              <a:rPr lang="en-US" dirty="0"/>
              <a:t> Adjustments:   Manager of IT Project (1060), 2024 FTE allocation 50%-500  50%-285; while 2025 FTE allocation 33%-500  33%-291  34%-285. Effective FTE in 2024 was 0.38 in 2025 was 0.33, so -0.05 decrease in 2025.  FOR PLANNING SERVICE -17%</a:t>
            </a:r>
          </a:p>
          <a:p>
            <a:r>
              <a:rPr lang="en-US" dirty="0"/>
              <a:t>                     Branch Assistant-Planning &amp; Development Services (1124) Tabitha Wall, 2024 FTE allocation 10%-119  20%-285  60%-500 10%-780) while in 2025 (10%-119  20%-285  20%-500  20%-503  20%-512  10%-780), allocation FTE decreased by -0.2 effective FTE decreased by -0.2   FOR PLANNING SERVICE – 0.20</a:t>
            </a:r>
            <a:endParaRPr lang="en-CA" dirty="0"/>
          </a:p>
          <a:p>
            <a:endParaRPr lang="en-CA" dirty="0"/>
          </a:p>
          <a:p>
            <a:endParaRPr lang="en-CA" dirty="0"/>
          </a:p>
          <a:p>
            <a:endParaRPr lang="en-CA" dirty="0"/>
          </a:p>
          <a:p>
            <a:r>
              <a:rPr lang="en-CA" dirty="0"/>
              <a:t>.</a:t>
            </a:r>
            <a:r>
              <a:rPr lang="en-CA" dirty="0" err="1"/>
              <a:t>lw</a:t>
            </a:r>
            <a:r>
              <a:rPr lang="en-CA" dirty="0"/>
              <a:t>… check in -  do we want to show the FTE separated ? </a:t>
            </a:r>
          </a:p>
        </p:txBody>
      </p:sp>
      <p:sp>
        <p:nvSpPr>
          <p:cNvPr id="4" name="Slide Number Placeholder 3"/>
          <p:cNvSpPr>
            <a:spLocks noGrp="1"/>
          </p:cNvSpPr>
          <p:nvPr>
            <p:ph type="sldNum" sz="quarter" idx="5"/>
          </p:nvPr>
        </p:nvSpPr>
        <p:spPr/>
        <p:txBody>
          <a:bodyPr/>
          <a:lstStyle/>
          <a:p>
            <a:fld id="{F6F8C36F-FBC9-407B-A153-5D43D0BE87B8}" type="slidenum">
              <a:rPr lang="en-CA" smtClean="0"/>
              <a:t>6</a:t>
            </a:fld>
            <a:endParaRPr lang="en-CA" dirty="0"/>
          </a:p>
        </p:txBody>
      </p:sp>
    </p:spTree>
    <p:extLst>
      <p:ext uri="{BB962C8B-B14F-4D97-AF65-F5344CB8AC3E}">
        <p14:creationId xmlns:p14="http://schemas.microsoft.com/office/powerpoint/2010/main" val="4097619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r>
              <a:rPr lang="en-US" dirty="0">
                <a:latin typeface="Garamond" panose="02020404030301010803" pitchFamily="18" charset="0"/>
              </a:rPr>
              <a:t>90,000 city works</a:t>
            </a:r>
          </a:p>
          <a:p>
            <a:r>
              <a:rPr lang="en-US" dirty="0">
                <a:latin typeface="Garamond" panose="02020404030301010803" pitchFamily="18" charset="0"/>
              </a:rPr>
              <a:t>Grant– 2024 483,000 – some CF into 2025</a:t>
            </a:r>
          </a:p>
          <a:p>
            <a:r>
              <a:rPr lang="en-US" dirty="0">
                <a:latin typeface="Garamond" panose="02020404030301010803" pitchFamily="18" charset="0"/>
              </a:rPr>
              <a:t>Saratoga</a:t>
            </a:r>
          </a:p>
          <a:p>
            <a:r>
              <a:rPr lang="en-US" dirty="0">
                <a:latin typeface="Garamond" panose="02020404030301010803" pitchFamily="18" charset="0"/>
              </a:rPr>
              <a:t>ATPN</a:t>
            </a:r>
          </a:p>
          <a:p>
            <a:endParaRPr lang="en-US" dirty="0">
              <a:latin typeface="Garamond" panose="02020404030301010803" pitchFamily="18" charset="0"/>
            </a:endParaRPr>
          </a:p>
          <a:p>
            <a:endParaRPr lang="en-US" dirty="0">
              <a:latin typeface="Garamond" panose="02020404030301010803" pitchFamily="18" charset="0"/>
            </a:endParaRPr>
          </a:p>
        </p:txBody>
      </p:sp>
      <p:sp>
        <p:nvSpPr>
          <p:cNvPr id="4" name="Slide Number Placeholder 3"/>
          <p:cNvSpPr>
            <a:spLocks noGrp="1"/>
          </p:cNvSpPr>
          <p:nvPr>
            <p:ph type="sldNum" sz="quarter" idx="5"/>
          </p:nvPr>
        </p:nvSpPr>
        <p:spPr/>
        <p:txBody>
          <a:bodyPr/>
          <a:lstStyle/>
          <a:p>
            <a:fld id="{F6F8C36F-FBC9-407B-A153-5D43D0BE87B8}" type="slidenum">
              <a:rPr lang="en-CA" smtClean="0"/>
              <a:t>7</a:t>
            </a:fld>
            <a:endParaRPr lang="en-CA" dirty="0"/>
          </a:p>
        </p:txBody>
      </p:sp>
    </p:spTree>
    <p:extLst>
      <p:ext uri="{BB962C8B-B14F-4D97-AF65-F5344CB8AC3E}">
        <p14:creationId xmlns:p14="http://schemas.microsoft.com/office/powerpoint/2010/main" val="3108243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3237" rtl="0" eaLnBrk="1" fontAlgn="auto" latinLnBrk="0" hangingPunct="1">
              <a:lnSpc>
                <a:spcPct val="100000"/>
              </a:lnSpc>
              <a:spcBef>
                <a:spcPts val="0"/>
              </a:spcBef>
              <a:spcAft>
                <a:spcPts val="0"/>
              </a:spcAft>
              <a:buClrTx/>
              <a:buSzTx/>
              <a:buFontTx/>
              <a:buNone/>
              <a:tabLst/>
              <a:defRPr/>
            </a:pPr>
            <a:r>
              <a:rPr lang="en-CA" sz="1800" dirty="0">
                <a:effectLst/>
                <a:latin typeface="BC Sans" pitchFamily="2" charset="0"/>
                <a:ea typeface="Aptos" panose="020B0004020202020204" pitchFamily="34" charset="0"/>
                <a:cs typeface="Calibri" panose="020F0502020204030204" pitchFamily="34" charset="0"/>
              </a:rPr>
              <a:t>Grant funding from UBCM for the CFAS Phase 3 will be carried forward as this project is ongoing until fall of 2025.</a:t>
            </a:r>
            <a:endParaRPr lang="en-CA" sz="1800" dirty="0">
              <a:effectLst/>
              <a:latin typeface="Aptos" panose="020B0004020202020204" pitchFamily="34" charset="0"/>
              <a:ea typeface="Aptos" panose="020B0004020202020204" pitchFamily="34" charset="0"/>
              <a:cs typeface="Aptos" panose="020B0004020202020204" pitchFamily="34" charset="0"/>
            </a:endParaRPr>
          </a:p>
          <a:p>
            <a:pPr defTabSz="933237">
              <a:defRPr/>
            </a:pPr>
            <a:endParaRPr lang="en-US" sz="1800" dirty="0">
              <a:solidFill>
                <a:prstClr val="black"/>
              </a:solidFill>
              <a:latin typeface="BC Sans"/>
            </a:endParaRPr>
          </a:p>
          <a:p>
            <a:endParaRPr lang="en-CA" dirty="0"/>
          </a:p>
          <a:p>
            <a:endParaRPr lang="en-CA" dirty="0"/>
          </a:p>
          <a:p>
            <a:r>
              <a:rPr lang="en-CA" dirty="0"/>
              <a:t>JS.. A lot of the items noted in the Key Notes will show as carry forwards in the recommended budget</a:t>
            </a:r>
          </a:p>
          <a:p>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8</a:t>
            </a:fld>
            <a:endParaRPr lang="en-CA" dirty="0"/>
          </a:p>
        </p:txBody>
      </p:sp>
    </p:spTree>
    <p:extLst>
      <p:ext uri="{BB962C8B-B14F-4D97-AF65-F5344CB8AC3E}">
        <p14:creationId xmlns:p14="http://schemas.microsoft.com/office/powerpoint/2010/main" val="3162300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F6F8C36F-FBC9-407B-A153-5D43D0BE87B8}" type="slidenum">
              <a:rPr lang="en-CA" smtClean="0"/>
              <a:t>9</a:t>
            </a:fld>
            <a:endParaRPr lang="en-CA" dirty="0"/>
          </a:p>
        </p:txBody>
      </p:sp>
    </p:spTree>
    <p:extLst>
      <p:ext uri="{BB962C8B-B14F-4D97-AF65-F5344CB8AC3E}">
        <p14:creationId xmlns:p14="http://schemas.microsoft.com/office/powerpoint/2010/main" val="29789041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602743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1B007-3660-4BB2-B803-9DEC2E40A754}"/>
              </a:ext>
            </a:extLst>
          </p:cNvPr>
          <p:cNvSpPr>
            <a:spLocks noGrp="1"/>
          </p:cNvSpPr>
          <p:nvPr>
            <p:ph type="title"/>
          </p:nvPr>
        </p:nvSpPr>
        <p:spPr>
          <a:xfrm>
            <a:off x="741218" y="1293380"/>
            <a:ext cx="10515600" cy="1325563"/>
          </a:xfrm>
          <a:prstGeom prst="rect">
            <a:avLst/>
          </a:prstGeom>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1B128100-7214-4FCF-AF4C-FDE263358E4D}"/>
              </a:ext>
            </a:extLst>
          </p:cNvPr>
          <p:cNvSpPr>
            <a:spLocks noGrp="1"/>
          </p:cNvSpPr>
          <p:nvPr>
            <p:ph idx="1"/>
          </p:nvPr>
        </p:nvSpPr>
        <p:spPr>
          <a:xfrm>
            <a:off x="741218" y="2740025"/>
            <a:ext cx="10515600" cy="2690957"/>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Slide Number Placeholder 5">
            <a:extLst>
              <a:ext uri="{FF2B5EF4-FFF2-40B4-BE49-F238E27FC236}">
                <a16:creationId xmlns:a16="http://schemas.microsoft.com/office/drawing/2014/main" id="{CA4304FB-BE66-4F3B-A2B3-F0FC21A65BDE}"/>
              </a:ext>
            </a:extLst>
          </p:cNvPr>
          <p:cNvSpPr>
            <a:spLocks noGrp="1"/>
          </p:cNvSpPr>
          <p:nvPr>
            <p:ph type="sldNum" sz="quarter" idx="12"/>
          </p:nvPr>
        </p:nvSpPr>
        <p:spPr>
          <a:xfrm>
            <a:off x="408709" y="6273223"/>
            <a:ext cx="2743200" cy="365125"/>
          </a:xfrm>
        </p:spPr>
        <p:txBody>
          <a:bodyPr/>
          <a:lstStyle>
            <a:lvl1pPr>
              <a:defRPr>
                <a:solidFill>
                  <a:srgbClr val="F8F8F8"/>
                </a:solidFill>
              </a:defRPr>
            </a:lvl1pPr>
          </a:lstStyle>
          <a:p>
            <a:pPr algn="l"/>
            <a:fld id="{95906328-5FAA-4ABB-B68D-45CF2E985575}" type="slidenum">
              <a:rPr lang="en-CA" smtClean="0"/>
              <a:pPr algn="l"/>
              <a:t>‹#›</a:t>
            </a:fld>
            <a:endParaRPr lang="en-CA" dirty="0"/>
          </a:p>
        </p:txBody>
      </p:sp>
    </p:spTree>
    <p:extLst>
      <p:ext uri="{BB962C8B-B14F-4D97-AF65-F5344CB8AC3E}">
        <p14:creationId xmlns:p14="http://schemas.microsoft.com/office/powerpoint/2010/main" val="2403090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1B007-3660-4BB2-B803-9DEC2E40A754}"/>
              </a:ext>
            </a:extLst>
          </p:cNvPr>
          <p:cNvSpPr>
            <a:spLocks noGrp="1"/>
          </p:cNvSpPr>
          <p:nvPr>
            <p:ph type="title"/>
          </p:nvPr>
        </p:nvSpPr>
        <p:spPr>
          <a:xfrm>
            <a:off x="838200" y="1313681"/>
            <a:ext cx="10515600" cy="873350"/>
          </a:xfrm>
          <a:prstGeom prst="rect">
            <a:avLst/>
          </a:prstGeom>
        </p:spPr>
        <p:txBody>
          <a:bodyPr>
            <a:normAutofit/>
          </a:bodyPr>
          <a:lstStyle>
            <a:lvl1pPr algn="ctr">
              <a:defRPr sz="4000"/>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1B128100-7214-4FCF-AF4C-FDE263358E4D}"/>
              </a:ext>
            </a:extLst>
          </p:cNvPr>
          <p:cNvSpPr>
            <a:spLocks noGrp="1"/>
          </p:cNvSpPr>
          <p:nvPr>
            <p:ph idx="1"/>
          </p:nvPr>
        </p:nvSpPr>
        <p:spPr>
          <a:xfrm>
            <a:off x="741218" y="3100604"/>
            <a:ext cx="5083111" cy="2690957"/>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Slide Number Placeholder 5">
            <a:extLst>
              <a:ext uri="{FF2B5EF4-FFF2-40B4-BE49-F238E27FC236}">
                <a16:creationId xmlns:a16="http://schemas.microsoft.com/office/drawing/2014/main" id="{CA4304FB-BE66-4F3B-A2B3-F0FC21A65BDE}"/>
              </a:ext>
            </a:extLst>
          </p:cNvPr>
          <p:cNvSpPr>
            <a:spLocks noGrp="1"/>
          </p:cNvSpPr>
          <p:nvPr>
            <p:ph type="sldNum" sz="quarter" idx="12"/>
          </p:nvPr>
        </p:nvSpPr>
        <p:spPr>
          <a:xfrm>
            <a:off x="408709" y="6273223"/>
            <a:ext cx="2743200" cy="365125"/>
          </a:xfrm>
        </p:spPr>
        <p:txBody>
          <a:bodyPr/>
          <a:lstStyle>
            <a:lvl1pPr>
              <a:defRPr>
                <a:solidFill>
                  <a:srgbClr val="F8F8F8"/>
                </a:solidFill>
              </a:defRPr>
            </a:lvl1pPr>
          </a:lstStyle>
          <a:p>
            <a:pPr algn="l"/>
            <a:fld id="{95906328-5FAA-4ABB-B68D-45CF2E985575}" type="slidenum">
              <a:rPr lang="en-CA" smtClean="0"/>
              <a:pPr algn="l"/>
              <a:t>‹#›</a:t>
            </a:fld>
            <a:endParaRPr lang="en-CA" dirty="0"/>
          </a:p>
        </p:txBody>
      </p:sp>
      <p:sp>
        <p:nvSpPr>
          <p:cNvPr id="5" name="Content Placeholder 2">
            <a:extLst>
              <a:ext uri="{FF2B5EF4-FFF2-40B4-BE49-F238E27FC236}">
                <a16:creationId xmlns:a16="http://schemas.microsoft.com/office/drawing/2014/main" id="{5ABB64A6-DE6E-4A24-8F80-A99A50E0FC6F}"/>
              </a:ext>
            </a:extLst>
          </p:cNvPr>
          <p:cNvSpPr>
            <a:spLocks noGrp="1"/>
          </p:cNvSpPr>
          <p:nvPr>
            <p:ph idx="13"/>
          </p:nvPr>
        </p:nvSpPr>
        <p:spPr>
          <a:xfrm>
            <a:off x="6147503" y="3100603"/>
            <a:ext cx="5303279" cy="2690957"/>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40491260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A0B740-8A82-4256-8ACD-0CC1994382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6" name="Slide Number Placeholder 5">
            <a:extLst>
              <a:ext uri="{FF2B5EF4-FFF2-40B4-BE49-F238E27FC236}">
                <a16:creationId xmlns:a16="http://schemas.microsoft.com/office/drawing/2014/main" id="{0FD00466-0F46-4925-9AC7-01AB38C6C9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06328-5FAA-4ABB-B68D-45CF2E985575}" type="slidenum">
              <a:rPr lang="en-CA" smtClean="0"/>
              <a:t>‹#›</a:t>
            </a:fld>
            <a:endParaRPr lang="en-CA" dirty="0"/>
          </a:p>
        </p:txBody>
      </p:sp>
    </p:spTree>
    <p:extLst>
      <p:ext uri="{BB962C8B-B14F-4D97-AF65-F5344CB8AC3E}">
        <p14:creationId xmlns:p14="http://schemas.microsoft.com/office/powerpoint/2010/main" val="3473825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137C7-505E-401D-A767-DBE833C0791D}"/>
              </a:ext>
            </a:extLst>
          </p:cNvPr>
          <p:cNvSpPr>
            <a:spLocks noGrp="1"/>
          </p:cNvSpPr>
          <p:nvPr>
            <p:ph type="ctrTitle" idx="4294967295"/>
          </p:nvPr>
        </p:nvSpPr>
        <p:spPr>
          <a:xfrm>
            <a:off x="931652" y="1530350"/>
            <a:ext cx="6811963" cy="2387600"/>
          </a:xfrm>
          <a:prstGeom prst="rect">
            <a:avLst/>
          </a:prstGeom>
        </p:spPr>
        <p:txBody>
          <a:bodyPr>
            <a:noAutofit/>
          </a:bodyPr>
          <a:lstStyle/>
          <a:p>
            <a:pPr algn="r"/>
            <a:r>
              <a:rPr lang="en-US" sz="4800" b="1" dirty="0">
                <a:solidFill>
                  <a:srgbClr val="5A7E96"/>
                </a:solidFill>
              </a:rPr>
              <a:t>2025-2029 </a:t>
            </a:r>
            <a:br>
              <a:rPr lang="en-US" sz="4800" b="1" dirty="0">
                <a:solidFill>
                  <a:srgbClr val="5A7E96"/>
                </a:solidFill>
              </a:rPr>
            </a:br>
            <a:r>
              <a:rPr lang="en-US" sz="4800" b="1" dirty="0">
                <a:solidFill>
                  <a:srgbClr val="5A7E96"/>
                </a:solidFill>
              </a:rPr>
              <a:t>Financial Planning​</a:t>
            </a:r>
            <a:br>
              <a:rPr lang="en-US" sz="4800" b="1">
                <a:solidFill>
                  <a:srgbClr val="5A7E96"/>
                </a:solidFill>
              </a:rPr>
            </a:br>
            <a:r>
              <a:rPr lang="en-US" sz="4800" b="1">
                <a:solidFill>
                  <a:srgbClr val="5A7E96"/>
                </a:solidFill>
              </a:rPr>
              <a:t>Core </a:t>
            </a:r>
            <a:r>
              <a:rPr lang="en-US" sz="4800" b="1" dirty="0">
                <a:solidFill>
                  <a:srgbClr val="5A7E96"/>
                </a:solidFill>
              </a:rPr>
              <a:t>Services </a:t>
            </a:r>
            <a:br>
              <a:rPr lang="en-US" sz="4800" b="1" dirty="0">
                <a:solidFill>
                  <a:srgbClr val="5A7E96"/>
                </a:solidFill>
              </a:rPr>
            </a:br>
            <a:r>
              <a:rPr lang="en-US" sz="4800" dirty="0">
                <a:solidFill>
                  <a:srgbClr val="5A7E96"/>
                </a:solidFill>
                <a:latin typeface="BC Sans Light" panose="020B0402040504020204" pitchFamily="2" charset="0"/>
                <a:ea typeface="BC Sans Light" panose="020B0402040504020204" pitchFamily="2" charset="0"/>
                <a:cs typeface="BC Sans Light" panose="020B0402040504020204" pitchFamily="2" charset="0"/>
              </a:rPr>
              <a:t>Electoral Area Services</a:t>
            </a:r>
            <a:endParaRPr lang="en-CA" sz="4800" dirty="0">
              <a:solidFill>
                <a:srgbClr val="5A7E96"/>
              </a:solidFill>
              <a:latin typeface="BC Sans Light" panose="020B0402040504020204" pitchFamily="2" charset="0"/>
              <a:ea typeface="BC Sans Light" panose="020B0402040504020204" pitchFamily="2" charset="0"/>
              <a:cs typeface="BC Sans Light" panose="020B0402040504020204" pitchFamily="2" charset="0"/>
            </a:endParaRPr>
          </a:p>
        </p:txBody>
      </p:sp>
      <p:sp>
        <p:nvSpPr>
          <p:cNvPr id="3" name="Subtitle 2">
            <a:extLst>
              <a:ext uri="{FF2B5EF4-FFF2-40B4-BE49-F238E27FC236}">
                <a16:creationId xmlns:a16="http://schemas.microsoft.com/office/drawing/2014/main" id="{71FFF9D0-28B6-4EBD-8B00-422A7C7E37D3}"/>
              </a:ext>
            </a:extLst>
          </p:cNvPr>
          <p:cNvSpPr>
            <a:spLocks noGrp="1"/>
          </p:cNvSpPr>
          <p:nvPr>
            <p:ph type="subTitle" idx="4294967295"/>
          </p:nvPr>
        </p:nvSpPr>
        <p:spPr>
          <a:xfrm>
            <a:off x="1369802" y="4457640"/>
            <a:ext cx="6373813" cy="809625"/>
          </a:xfrm>
          <a:prstGeom prst="rect">
            <a:avLst/>
          </a:prstGeom>
        </p:spPr>
        <p:txBody>
          <a:bodyPr/>
          <a:lstStyle/>
          <a:p>
            <a:pPr marL="0" indent="0" algn="r">
              <a:buNone/>
            </a:pPr>
            <a:r>
              <a:rPr lang="en-US" sz="4000" dirty="0">
                <a:solidFill>
                  <a:srgbClr val="5A7E96"/>
                </a:solidFill>
                <a:latin typeface="BC Sans Light" panose="020B0402040504020204" pitchFamily="2" charset="0"/>
                <a:ea typeface="BC Sans Light" panose="020B0402040504020204" pitchFamily="2" charset="0"/>
                <a:cs typeface="BC Sans Light" panose="020B0402040504020204" pitchFamily="2" charset="0"/>
              </a:rPr>
              <a:t>500 Planning</a:t>
            </a:r>
            <a:endParaRPr lang="en-CA" sz="4000" dirty="0">
              <a:solidFill>
                <a:srgbClr val="5A7E96"/>
              </a:solidFill>
              <a:latin typeface="BC Sans Light" panose="020B0402040504020204" pitchFamily="2" charset="0"/>
              <a:ea typeface="BC Sans Light" panose="020B0402040504020204" pitchFamily="2" charset="0"/>
              <a:cs typeface="BC Sans Light" panose="020B0402040504020204" pitchFamily="2" charset="0"/>
            </a:endParaRPr>
          </a:p>
        </p:txBody>
      </p:sp>
    </p:spTree>
    <p:extLst>
      <p:ext uri="{BB962C8B-B14F-4D97-AF65-F5344CB8AC3E}">
        <p14:creationId xmlns:p14="http://schemas.microsoft.com/office/powerpoint/2010/main" val="3905154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F81E36-A513-4A83-9436-75470295281A}"/>
              </a:ext>
            </a:extLst>
          </p:cNvPr>
          <p:cNvSpPr>
            <a:spLocks noGrp="1"/>
          </p:cNvSpPr>
          <p:nvPr>
            <p:ph type="title"/>
          </p:nvPr>
        </p:nvSpPr>
        <p:spPr>
          <a:xfrm>
            <a:off x="632927" y="1177550"/>
            <a:ext cx="10515600" cy="873350"/>
          </a:xfrm>
        </p:spPr>
        <p:txBody>
          <a:bodyPr>
            <a:normAutofit fontScale="90000"/>
          </a:bodyPr>
          <a:lstStyle/>
          <a:p>
            <a:r>
              <a:rPr lang="en-CA" dirty="0"/>
              <a:t>Bylaw Expenses </a:t>
            </a:r>
            <a:br>
              <a:rPr lang="en-CA" dirty="0"/>
            </a:br>
            <a:r>
              <a:rPr lang="en-CA" sz="3600" dirty="0"/>
              <a:t>(sub-function 502)</a:t>
            </a:r>
          </a:p>
        </p:txBody>
      </p:sp>
      <p:sp>
        <p:nvSpPr>
          <p:cNvPr id="4" name="Slide Number Placeholder 3">
            <a:extLst>
              <a:ext uri="{FF2B5EF4-FFF2-40B4-BE49-F238E27FC236}">
                <a16:creationId xmlns:a16="http://schemas.microsoft.com/office/drawing/2014/main" id="{03654B21-986C-4195-9DFE-55A5CAA8C80C}"/>
              </a:ext>
            </a:extLst>
          </p:cNvPr>
          <p:cNvSpPr>
            <a:spLocks noGrp="1"/>
          </p:cNvSpPr>
          <p:nvPr>
            <p:ph type="sldNum" sz="quarter" idx="12"/>
          </p:nvPr>
        </p:nvSpPr>
        <p:spPr/>
        <p:txBody>
          <a:bodyPr/>
          <a:lstStyle/>
          <a:p>
            <a:pPr algn="l"/>
            <a:fld id="{95906328-5FAA-4ABB-B68D-45CF2E985575}" type="slidenum">
              <a:rPr lang="en-CA" smtClean="0"/>
              <a:pPr algn="l"/>
              <a:t>10</a:t>
            </a:fld>
            <a:endParaRPr lang="en-CA" dirty="0"/>
          </a:p>
        </p:txBody>
      </p:sp>
      <p:sp>
        <p:nvSpPr>
          <p:cNvPr id="10" name="TextBox 9">
            <a:extLst>
              <a:ext uri="{FF2B5EF4-FFF2-40B4-BE49-F238E27FC236}">
                <a16:creationId xmlns:a16="http://schemas.microsoft.com/office/drawing/2014/main" id="{CB28474D-5A32-43D8-97F5-B2EDF2573A6A}"/>
              </a:ext>
            </a:extLst>
          </p:cNvPr>
          <p:cNvSpPr txBox="1"/>
          <p:nvPr/>
        </p:nvSpPr>
        <p:spPr>
          <a:xfrm>
            <a:off x="1821656" y="2095190"/>
            <a:ext cx="2858475" cy="369332"/>
          </a:xfrm>
          <a:prstGeom prst="rect">
            <a:avLst/>
          </a:prstGeom>
          <a:noFill/>
        </p:spPr>
        <p:txBody>
          <a:bodyPr wrap="none" rtlCol="0">
            <a:spAutoFit/>
          </a:bodyPr>
          <a:lstStyle/>
          <a:p>
            <a:pPr algn="ctr"/>
            <a:r>
              <a:rPr lang="en-CA" b="1" dirty="0"/>
              <a:t>Year over Year Change </a:t>
            </a:r>
            <a:r>
              <a:rPr lang="en-CA" dirty="0"/>
              <a:t>​</a:t>
            </a:r>
          </a:p>
        </p:txBody>
      </p:sp>
      <p:sp>
        <p:nvSpPr>
          <p:cNvPr id="11" name="TextBox 10">
            <a:extLst>
              <a:ext uri="{FF2B5EF4-FFF2-40B4-BE49-F238E27FC236}">
                <a16:creationId xmlns:a16="http://schemas.microsoft.com/office/drawing/2014/main" id="{6C085A47-7230-4512-9D8E-9D4AFD730B62}"/>
              </a:ext>
            </a:extLst>
          </p:cNvPr>
          <p:cNvSpPr txBox="1"/>
          <p:nvPr/>
        </p:nvSpPr>
        <p:spPr>
          <a:xfrm>
            <a:off x="9696922" y="2002365"/>
            <a:ext cx="1346844" cy="369332"/>
          </a:xfrm>
          <a:prstGeom prst="rect">
            <a:avLst/>
          </a:prstGeom>
          <a:noFill/>
        </p:spPr>
        <p:txBody>
          <a:bodyPr wrap="none" rtlCol="0">
            <a:spAutoFit/>
          </a:bodyPr>
          <a:lstStyle/>
          <a:p>
            <a:pPr algn="ctr"/>
            <a:r>
              <a:rPr lang="en-CA" b="1" dirty="0"/>
              <a:t>Key Notes</a:t>
            </a:r>
            <a:endParaRPr lang="en-CA" dirty="0"/>
          </a:p>
        </p:txBody>
      </p:sp>
      <p:graphicFrame>
        <p:nvGraphicFramePr>
          <p:cNvPr id="2" name="Table 1">
            <a:extLst>
              <a:ext uri="{FF2B5EF4-FFF2-40B4-BE49-F238E27FC236}">
                <a16:creationId xmlns:a16="http://schemas.microsoft.com/office/drawing/2014/main" id="{1557F792-D534-4ACE-9703-1F8D9D21FE10}"/>
              </a:ext>
            </a:extLst>
          </p:cNvPr>
          <p:cNvGraphicFramePr>
            <a:graphicFrameLocks noGrp="1"/>
          </p:cNvGraphicFramePr>
          <p:nvPr>
            <p:extLst>
              <p:ext uri="{D42A27DB-BD31-4B8C-83A1-F6EECF244321}">
                <p14:modId xmlns:p14="http://schemas.microsoft.com/office/powerpoint/2010/main" val="3817304056"/>
              </p:ext>
            </p:extLst>
          </p:nvPr>
        </p:nvGraphicFramePr>
        <p:xfrm>
          <a:off x="255451" y="2478404"/>
          <a:ext cx="8862423" cy="3153225"/>
        </p:xfrm>
        <a:graphic>
          <a:graphicData uri="http://schemas.openxmlformats.org/drawingml/2006/table">
            <a:tbl>
              <a:tblPr firstRow="1" bandRow="1">
                <a:tableStyleId>{21E4AEA4-8DFA-4A89-87EB-49C32662AFE0}</a:tableStyleId>
              </a:tblPr>
              <a:tblGrid>
                <a:gridCol w="2840446">
                  <a:extLst>
                    <a:ext uri="{9D8B030D-6E8A-4147-A177-3AD203B41FA5}">
                      <a16:colId xmlns:a16="http://schemas.microsoft.com/office/drawing/2014/main" val="534780124"/>
                    </a:ext>
                  </a:extLst>
                </a:gridCol>
                <a:gridCol w="1828800">
                  <a:extLst>
                    <a:ext uri="{9D8B030D-6E8A-4147-A177-3AD203B41FA5}">
                      <a16:colId xmlns:a16="http://schemas.microsoft.com/office/drawing/2014/main" val="3394349757"/>
                    </a:ext>
                  </a:extLst>
                </a:gridCol>
                <a:gridCol w="1698172">
                  <a:extLst>
                    <a:ext uri="{9D8B030D-6E8A-4147-A177-3AD203B41FA5}">
                      <a16:colId xmlns:a16="http://schemas.microsoft.com/office/drawing/2014/main" val="788794539"/>
                    </a:ext>
                  </a:extLst>
                </a:gridCol>
                <a:gridCol w="1455783">
                  <a:extLst>
                    <a:ext uri="{9D8B030D-6E8A-4147-A177-3AD203B41FA5}">
                      <a16:colId xmlns:a16="http://schemas.microsoft.com/office/drawing/2014/main" val="640711848"/>
                    </a:ext>
                  </a:extLst>
                </a:gridCol>
                <a:gridCol w="1039222">
                  <a:extLst>
                    <a:ext uri="{9D8B030D-6E8A-4147-A177-3AD203B41FA5}">
                      <a16:colId xmlns:a16="http://schemas.microsoft.com/office/drawing/2014/main" val="433487588"/>
                    </a:ext>
                  </a:extLst>
                </a:gridCol>
              </a:tblGrid>
              <a:tr h="604532">
                <a:tc>
                  <a:txBody>
                    <a:bodyPr/>
                    <a:lstStyle/>
                    <a:p>
                      <a:endParaRPr lang="en-US" sz="1600" dirty="0"/>
                    </a:p>
                  </a:txBody>
                  <a:tcPr>
                    <a:solidFill>
                      <a:schemeClr val="accent1">
                        <a:lumMod val="60000"/>
                        <a:lumOff val="40000"/>
                      </a:schemeClr>
                    </a:solidFill>
                  </a:tcPr>
                </a:tc>
                <a:tc>
                  <a:txBody>
                    <a:bodyPr/>
                    <a:lstStyle/>
                    <a:p>
                      <a:r>
                        <a:rPr lang="en-US" sz="1600" dirty="0"/>
                        <a:t>2024 Approved Budget</a:t>
                      </a:r>
                    </a:p>
                  </a:txBody>
                  <a:tcPr>
                    <a:solidFill>
                      <a:schemeClr val="accent1">
                        <a:lumMod val="60000"/>
                        <a:lumOff val="40000"/>
                      </a:schemeClr>
                    </a:solidFill>
                  </a:tcPr>
                </a:tc>
                <a:tc>
                  <a:txBody>
                    <a:bodyPr/>
                    <a:lstStyle/>
                    <a:p>
                      <a:r>
                        <a:rPr lang="en-US" sz="1600" dirty="0"/>
                        <a:t>2025 Proposed Budget</a:t>
                      </a:r>
                    </a:p>
                  </a:txBody>
                  <a:tcPr>
                    <a:solidFill>
                      <a:schemeClr val="accent1">
                        <a:lumMod val="60000"/>
                        <a:lumOff val="40000"/>
                      </a:schemeClr>
                    </a:solidFill>
                  </a:tcPr>
                </a:tc>
                <a:tc gridSpan="2">
                  <a:txBody>
                    <a:bodyPr/>
                    <a:lstStyle/>
                    <a:p>
                      <a:r>
                        <a:rPr lang="en-US" sz="1600" dirty="0"/>
                        <a:t>Increase (Decrease)</a:t>
                      </a:r>
                    </a:p>
                    <a:p>
                      <a:r>
                        <a:rPr lang="en-US" sz="1600" dirty="0"/>
                        <a:t>           ($)                   (%)</a:t>
                      </a:r>
                    </a:p>
                  </a:txBody>
                  <a:tcPr>
                    <a:solidFill>
                      <a:schemeClr val="accent1">
                        <a:lumMod val="60000"/>
                        <a:lumOff val="40000"/>
                      </a:schemeClr>
                    </a:solidFill>
                  </a:tcPr>
                </a:tc>
                <a:tc hMerge="1">
                  <a:txBody>
                    <a:bodyPr/>
                    <a:lstStyle/>
                    <a:p>
                      <a:endParaRPr lang="en-US"/>
                    </a:p>
                  </a:txBody>
                  <a:tcPr/>
                </a:tc>
                <a:extLst>
                  <a:ext uri="{0D108BD9-81ED-4DB2-BD59-A6C34878D82A}">
                    <a16:rowId xmlns:a16="http://schemas.microsoft.com/office/drawing/2014/main" val="1001822986"/>
                  </a:ext>
                </a:extLst>
              </a:tr>
              <a:tr h="364099">
                <a:tc>
                  <a:txBody>
                    <a:bodyPr/>
                    <a:lstStyle/>
                    <a:p>
                      <a:r>
                        <a:rPr lang="en-US" sz="1600" dirty="0"/>
                        <a:t>Support Services</a:t>
                      </a:r>
                    </a:p>
                  </a:txBody>
                  <a:tcPr/>
                </a:tc>
                <a:tc>
                  <a:txBody>
                    <a:bodyPr/>
                    <a:lstStyle/>
                    <a:p>
                      <a:pPr algn="r"/>
                      <a:r>
                        <a:rPr lang="en-US" sz="1600" dirty="0"/>
                        <a:t>$30,746</a:t>
                      </a:r>
                    </a:p>
                  </a:txBody>
                  <a:tcPr/>
                </a:tc>
                <a:tc>
                  <a:txBody>
                    <a:bodyPr/>
                    <a:lstStyle/>
                    <a:p>
                      <a:pPr algn="r"/>
                      <a:r>
                        <a:rPr lang="en-US" sz="1600" dirty="0"/>
                        <a:t>$36,967</a:t>
                      </a:r>
                    </a:p>
                  </a:txBody>
                  <a:tcPr/>
                </a:tc>
                <a:tc>
                  <a:txBody>
                    <a:bodyPr/>
                    <a:lstStyle/>
                    <a:p>
                      <a:pPr algn="r"/>
                      <a:r>
                        <a:rPr lang="en-US" sz="1600" dirty="0"/>
                        <a:t>$6,221</a:t>
                      </a:r>
                    </a:p>
                  </a:txBody>
                  <a:tcPr/>
                </a:tc>
                <a:tc>
                  <a:txBody>
                    <a:bodyPr/>
                    <a:lstStyle/>
                    <a:p>
                      <a:pPr algn="r"/>
                      <a:r>
                        <a:rPr lang="en-US" sz="1600" dirty="0"/>
                        <a:t>20.2%</a:t>
                      </a:r>
                    </a:p>
                  </a:txBody>
                  <a:tcPr/>
                </a:tc>
                <a:extLst>
                  <a:ext uri="{0D108BD9-81ED-4DB2-BD59-A6C34878D82A}">
                    <a16:rowId xmlns:a16="http://schemas.microsoft.com/office/drawing/2014/main" val="2660135448"/>
                  </a:ext>
                </a:extLst>
              </a:tr>
              <a:tr h="364099">
                <a:tc>
                  <a:txBody>
                    <a:bodyPr/>
                    <a:lstStyle/>
                    <a:p>
                      <a:r>
                        <a:rPr lang="en-US" sz="1600" dirty="0"/>
                        <a:t>Personnel Costs</a:t>
                      </a:r>
                    </a:p>
                  </a:txBody>
                  <a:tcPr/>
                </a:tc>
                <a:tc>
                  <a:txBody>
                    <a:bodyPr/>
                    <a:lstStyle/>
                    <a:p>
                      <a:pPr algn="r"/>
                      <a:r>
                        <a:rPr lang="en-US" sz="1600" dirty="0"/>
                        <a:t>253,383</a:t>
                      </a:r>
                    </a:p>
                  </a:txBody>
                  <a:tcPr/>
                </a:tc>
                <a:tc>
                  <a:txBody>
                    <a:bodyPr/>
                    <a:lstStyle/>
                    <a:p>
                      <a:pPr algn="r"/>
                      <a:r>
                        <a:rPr lang="en-US" sz="1600" dirty="0"/>
                        <a:t>271,220</a:t>
                      </a:r>
                    </a:p>
                  </a:txBody>
                  <a:tcPr/>
                </a:tc>
                <a:tc>
                  <a:txBody>
                    <a:bodyPr/>
                    <a:lstStyle/>
                    <a:p>
                      <a:pPr algn="r"/>
                      <a:r>
                        <a:rPr lang="en-US" sz="1600" dirty="0"/>
                        <a:t>17,837</a:t>
                      </a:r>
                    </a:p>
                  </a:txBody>
                  <a:tcPr/>
                </a:tc>
                <a:tc>
                  <a:txBody>
                    <a:bodyPr/>
                    <a:lstStyle/>
                    <a:p>
                      <a:pPr algn="r"/>
                      <a:r>
                        <a:rPr lang="en-US" sz="1600" dirty="0"/>
                        <a:t>7.0%</a:t>
                      </a:r>
                    </a:p>
                  </a:txBody>
                  <a:tcPr/>
                </a:tc>
                <a:extLst>
                  <a:ext uri="{0D108BD9-81ED-4DB2-BD59-A6C34878D82A}">
                    <a16:rowId xmlns:a16="http://schemas.microsoft.com/office/drawing/2014/main" val="676000662"/>
                  </a:ext>
                </a:extLst>
              </a:tr>
              <a:tr h="364099">
                <a:tc>
                  <a:txBody>
                    <a:bodyPr/>
                    <a:lstStyle/>
                    <a:p>
                      <a:r>
                        <a:rPr lang="en-US" sz="1600" dirty="0"/>
                        <a:t>Materials, Supplies &amp; Utility</a:t>
                      </a:r>
                    </a:p>
                  </a:txBody>
                  <a:tcPr/>
                </a:tc>
                <a:tc>
                  <a:txBody>
                    <a:bodyPr/>
                    <a:lstStyle/>
                    <a:p>
                      <a:pPr algn="r"/>
                      <a:r>
                        <a:rPr lang="en-US" sz="1600" dirty="0"/>
                        <a:t>41,463</a:t>
                      </a:r>
                    </a:p>
                  </a:txBody>
                  <a:tcPr/>
                </a:tc>
                <a:tc>
                  <a:txBody>
                    <a:bodyPr/>
                    <a:lstStyle/>
                    <a:p>
                      <a:pPr algn="r"/>
                      <a:r>
                        <a:rPr lang="en-US" sz="1600" dirty="0"/>
                        <a:t>12,435</a:t>
                      </a:r>
                    </a:p>
                  </a:txBody>
                  <a:tcPr/>
                </a:tc>
                <a:tc>
                  <a:txBody>
                    <a:bodyPr/>
                    <a:lstStyle/>
                    <a:p>
                      <a:pPr algn="r"/>
                      <a:r>
                        <a:rPr lang="en-US" sz="1600" dirty="0"/>
                        <a:t>(29,028)</a:t>
                      </a:r>
                    </a:p>
                  </a:txBody>
                  <a:tcPr/>
                </a:tc>
                <a:tc>
                  <a:txBody>
                    <a:bodyPr/>
                    <a:lstStyle/>
                    <a:p>
                      <a:pPr algn="r"/>
                      <a:r>
                        <a:rPr lang="en-US" sz="1600" dirty="0"/>
                        <a:t>(70.0%)</a:t>
                      </a:r>
                    </a:p>
                  </a:txBody>
                  <a:tcPr/>
                </a:tc>
                <a:extLst>
                  <a:ext uri="{0D108BD9-81ED-4DB2-BD59-A6C34878D82A}">
                    <a16:rowId xmlns:a16="http://schemas.microsoft.com/office/drawing/2014/main" val="1332487763"/>
                  </a:ext>
                </a:extLst>
              </a:tr>
              <a:tr h="364099">
                <a:tc>
                  <a:txBody>
                    <a:bodyPr/>
                    <a:lstStyle/>
                    <a:p>
                      <a:r>
                        <a:rPr lang="en-US" sz="1600" dirty="0"/>
                        <a:t>Contract &amp; General Service</a:t>
                      </a:r>
                    </a:p>
                  </a:txBody>
                  <a:tcPr/>
                </a:tc>
                <a:tc>
                  <a:txBody>
                    <a:bodyPr/>
                    <a:lstStyle/>
                    <a:p>
                      <a:pPr algn="r"/>
                      <a:r>
                        <a:rPr lang="en-US" sz="1600" dirty="0"/>
                        <a:t>77,481</a:t>
                      </a:r>
                    </a:p>
                  </a:txBody>
                  <a:tcPr/>
                </a:tc>
                <a:tc>
                  <a:txBody>
                    <a:bodyPr/>
                    <a:lstStyle/>
                    <a:p>
                      <a:pPr algn="r"/>
                      <a:r>
                        <a:rPr lang="en-US" sz="1600" dirty="0"/>
                        <a:t>57,308</a:t>
                      </a:r>
                    </a:p>
                  </a:txBody>
                  <a:tcPr/>
                </a:tc>
                <a:tc>
                  <a:txBody>
                    <a:bodyPr/>
                    <a:lstStyle/>
                    <a:p>
                      <a:pPr algn="r"/>
                      <a:r>
                        <a:rPr lang="en-US" sz="1600" dirty="0"/>
                        <a:t>(20,173)</a:t>
                      </a:r>
                    </a:p>
                  </a:txBody>
                  <a:tcPr/>
                </a:tc>
                <a:tc>
                  <a:txBody>
                    <a:bodyPr/>
                    <a:lstStyle/>
                    <a:p>
                      <a:pPr algn="r"/>
                      <a:r>
                        <a:rPr lang="en-US" sz="1600" dirty="0"/>
                        <a:t>(26.0%)</a:t>
                      </a:r>
                    </a:p>
                  </a:txBody>
                  <a:tcPr/>
                </a:tc>
                <a:extLst>
                  <a:ext uri="{0D108BD9-81ED-4DB2-BD59-A6C34878D82A}">
                    <a16:rowId xmlns:a16="http://schemas.microsoft.com/office/drawing/2014/main" val="2922389498"/>
                  </a:ext>
                </a:extLst>
              </a:tr>
              <a:tr h="364099">
                <a:tc>
                  <a:txBody>
                    <a:bodyPr/>
                    <a:lstStyle/>
                    <a:p>
                      <a:r>
                        <a:rPr lang="en-US" sz="1600" dirty="0"/>
                        <a:t>Minor Capital</a:t>
                      </a:r>
                    </a:p>
                  </a:txBody>
                  <a:tcPr/>
                </a:tc>
                <a:tc>
                  <a:txBody>
                    <a:bodyPr/>
                    <a:lstStyle/>
                    <a:p>
                      <a:pPr algn="r"/>
                      <a:r>
                        <a:rPr lang="en-US" sz="1600" dirty="0"/>
                        <a:t>2,500</a:t>
                      </a:r>
                    </a:p>
                  </a:txBody>
                  <a:tcPr/>
                </a:tc>
                <a:tc>
                  <a:txBody>
                    <a:bodyPr/>
                    <a:lstStyle/>
                    <a:p>
                      <a:pPr algn="r"/>
                      <a:r>
                        <a:rPr lang="en-US" sz="1600" dirty="0"/>
                        <a:t>2,500</a:t>
                      </a:r>
                    </a:p>
                  </a:txBody>
                  <a:tcPr/>
                </a:tc>
                <a:tc>
                  <a:txBody>
                    <a:bodyPr/>
                    <a:lstStyle/>
                    <a:p>
                      <a:pPr algn="r"/>
                      <a:r>
                        <a:rPr lang="en-US" sz="1600" dirty="0"/>
                        <a:t>-</a:t>
                      </a:r>
                    </a:p>
                  </a:txBody>
                  <a:tcPr/>
                </a:tc>
                <a:tc>
                  <a:txBody>
                    <a:bodyPr/>
                    <a:lstStyle/>
                    <a:p>
                      <a:pPr algn="r"/>
                      <a:r>
                        <a:rPr lang="en-US" sz="1600" dirty="0"/>
                        <a:t>-</a:t>
                      </a:r>
                    </a:p>
                  </a:txBody>
                  <a:tcPr/>
                </a:tc>
                <a:extLst>
                  <a:ext uri="{0D108BD9-81ED-4DB2-BD59-A6C34878D82A}">
                    <a16:rowId xmlns:a16="http://schemas.microsoft.com/office/drawing/2014/main" val="330829924"/>
                  </a:ext>
                </a:extLst>
              </a:tr>
              <a:tr h="364099">
                <a:tc>
                  <a:txBody>
                    <a:bodyPr/>
                    <a:lstStyle/>
                    <a:p>
                      <a:r>
                        <a:rPr lang="en-US" sz="1600" dirty="0"/>
                        <a:t>Transfer to Other Functions</a:t>
                      </a:r>
                    </a:p>
                  </a:txBody>
                  <a:tcPr/>
                </a:tc>
                <a:tc>
                  <a:txBody>
                    <a:bodyPr/>
                    <a:lstStyle/>
                    <a:p>
                      <a:pPr algn="r"/>
                      <a:r>
                        <a:rPr lang="en-US" sz="1600" dirty="0"/>
                        <a:t>364</a:t>
                      </a:r>
                    </a:p>
                  </a:txBody>
                  <a:tcPr/>
                </a:tc>
                <a:tc>
                  <a:txBody>
                    <a:bodyPr/>
                    <a:lstStyle/>
                    <a:p>
                      <a:pPr algn="r"/>
                      <a:r>
                        <a:rPr lang="en-US" sz="1600" dirty="0"/>
                        <a:t>320</a:t>
                      </a:r>
                    </a:p>
                  </a:txBody>
                  <a:tcPr/>
                </a:tc>
                <a:tc>
                  <a:txBody>
                    <a:bodyPr/>
                    <a:lstStyle/>
                    <a:p>
                      <a:pPr algn="r"/>
                      <a:r>
                        <a:rPr lang="en-US" sz="1600" dirty="0"/>
                        <a:t>(44)</a:t>
                      </a:r>
                    </a:p>
                  </a:txBody>
                  <a:tcPr/>
                </a:tc>
                <a:tc>
                  <a:txBody>
                    <a:bodyPr/>
                    <a:lstStyle/>
                    <a:p>
                      <a:pPr algn="r"/>
                      <a:r>
                        <a:rPr lang="en-US" sz="1600" dirty="0"/>
                        <a:t>(12.1%)</a:t>
                      </a:r>
                    </a:p>
                  </a:txBody>
                  <a:tcPr/>
                </a:tc>
                <a:extLst>
                  <a:ext uri="{0D108BD9-81ED-4DB2-BD59-A6C34878D82A}">
                    <a16:rowId xmlns:a16="http://schemas.microsoft.com/office/drawing/2014/main" val="2658052718"/>
                  </a:ext>
                </a:extLst>
              </a:tr>
              <a:tr h="364099">
                <a:tc>
                  <a:txBody>
                    <a:bodyPr/>
                    <a:lstStyle/>
                    <a:p>
                      <a:r>
                        <a:rPr lang="en-US" sz="1600" b="1" dirty="0"/>
                        <a:t>Total</a:t>
                      </a:r>
                    </a:p>
                  </a:txBody>
                  <a:tcPr/>
                </a:tc>
                <a:tc>
                  <a:txBody>
                    <a:bodyPr/>
                    <a:lstStyle/>
                    <a:p>
                      <a:pPr algn="r"/>
                      <a:r>
                        <a:rPr lang="en-US" sz="1600" b="1" dirty="0"/>
                        <a:t>$405,937</a:t>
                      </a:r>
                    </a:p>
                  </a:txBody>
                  <a:tcPr/>
                </a:tc>
                <a:tc>
                  <a:txBody>
                    <a:bodyPr/>
                    <a:lstStyle/>
                    <a:p>
                      <a:pPr algn="r"/>
                      <a:r>
                        <a:rPr lang="en-US" sz="1600" b="1" dirty="0"/>
                        <a:t>$380,750</a:t>
                      </a:r>
                    </a:p>
                  </a:txBody>
                  <a:tcPr/>
                </a:tc>
                <a:tc>
                  <a:txBody>
                    <a:bodyPr/>
                    <a:lstStyle/>
                    <a:p>
                      <a:pPr algn="r"/>
                      <a:r>
                        <a:rPr lang="en-US" sz="1600" b="1" dirty="0"/>
                        <a:t>($28,187)</a:t>
                      </a:r>
                    </a:p>
                  </a:txBody>
                  <a:tcPr/>
                </a:tc>
                <a:tc>
                  <a:txBody>
                    <a:bodyPr/>
                    <a:lstStyle/>
                    <a:p>
                      <a:pPr algn="r"/>
                      <a:r>
                        <a:rPr lang="en-US" sz="1600" b="1" dirty="0"/>
                        <a:t>(6.2%)</a:t>
                      </a:r>
                    </a:p>
                  </a:txBody>
                  <a:tcPr/>
                </a:tc>
                <a:extLst>
                  <a:ext uri="{0D108BD9-81ED-4DB2-BD59-A6C34878D82A}">
                    <a16:rowId xmlns:a16="http://schemas.microsoft.com/office/drawing/2014/main" val="2919220139"/>
                  </a:ext>
                </a:extLst>
              </a:tr>
            </a:tbl>
          </a:graphicData>
        </a:graphic>
      </p:graphicFrame>
      <p:sp>
        <p:nvSpPr>
          <p:cNvPr id="3" name="TextBox 2">
            <a:extLst>
              <a:ext uri="{FF2B5EF4-FFF2-40B4-BE49-F238E27FC236}">
                <a16:creationId xmlns:a16="http://schemas.microsoft.com/office/drawing/2014/main" id="{72EAEC41-3FC7-9EC1-E6A6-CF16EC232BE9}"/>
              </a:ext>
            </a:extLst>
          </p:cNvPr>
          <p:cNvSpPr txBox="1"/>
          <p:nvPr/>
        </p:nvSpPr>
        <p:spPr>
          <a:xfrm>
            <a:off x="9366645" y="2464521"/>
            <a:ext cx="2569904" cy="1477328"/>
          </a:xfrm>
          <a:prstGeom prst="rect">
            <a:avLst/>
          </a:prstGeom>
          <a:noFill/>
        </p:spPr>
        <p:txBody>
          <a:bodyPr wrap="square" rtlCol="0">
            <a:spAutoFit/>
          </a:bodyPr>
          <a:lstStyle/>
          <a:p>
            <a:pPr marL="285750" indent="-285750">
              <a:buFont typeface="Arial" panose="020B0604020202020204" pitchFamily="34" charset="0"/>
              <a:buChar char="•"/>
            </a:pPr>
            <a:r>
              <a:rPr lang="en-US" dirty="0" err="1"/>
              <a:t>CityWorks</a:t>
            </a:r>
            <a:r>
              <a:rPr lang="en-US" dirty="0"/>
              <a:t> Software [-30K] – moved to capital</a:t>
            </a:r>
          </a:p>
          <a:p>
            <a:pPr marL="285750" indent="-285750">
              <a:buFont typeface="Arial" panose="020B0604020202020204" pitchFamily="34" charset="0"/>
              <a:buChar char="•"/>
            </a:pPr>
            <a:r>
              <a:rPr lang="en-US" dirty="0"/>
              <a:t>Legal fees reduced  [-20K]</a:t>
            </a:r>
            <a:endParaRPr lang="en-CA" dirty="0"/>
          </a:p>
        </p:txBody>
      </p:sp>
    </p:spTree>
    <p:extLst>
      <p:ext uri="{BB962C8B-B14F-4D97-AF65-F5344CB8AC3E}">
        <p14:creationId xmlns:p14="http://schemas.microsoft.com/office/powerpoint/2010/main" val="3389082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F81E36-A513-4A83-9436-75470295281A}"/>
              </a:ext>
            </a:extLst>
          </p:cNvPr>
          <p:cNvSpPr>
            <a:spLocks noGrp="1"/>
          </p:cNvSpPr>
          <p:nvPr>
            <p:ph type="title"/>
          </p:nvPr>
        </p:nvSpPr>
        <p:spPr>
          <a:xfrm>
            <a:off x="838200" y="1006345"/>
            <a:ext cx="10515600" cy="873350"/>
          </a:xfrm>
        </p:spPr>
        <p:txBody>
          <a:bodyPr/>
          <a:lstStyle/>
          <a:p>
            <a:r>
              <a:rPr lang="en-US" dirty="0"/>
              <a:t>Revenue ​</a:t>
            </a:r>
            <a:endParaRPr lang="en-CA" dirty="0"/>
          </a:p>
        </p:txBody>
      </p:sp>
      <p:sp>
        <p:nvSpPr>
          <p:cNvPr id="4" name="Slide Number Placeholder 3">
            <a:extLst>
              <a:ext uri="{FF2B5EF4-FFF2-40B4-BE49-F238E27FC236}">
                <a16:creationId xmlns:a16="http://schemas.microsoft.com/office/drawing/2014/main" id="{03654B21-986C-4195-9DFE-55A5CAA8C80C}"/>
              </a:ext>
            </a:extLst>
          </p:cNvPr>
          <p:cNvSpPr>
            <a:spLocks noGrp="1"/>
          </p:cNvSpPr>
          <p:nvPr>
            <p:ph type="sldNum" sz="quarter" idx="12"/>
          </p:nvPr>
        </p:nvSpPr>
        <p:spPr/>
        <p:txBody>
          <a:bodyPr/>
          <a:lstStyle/>
          <a:p>
            <a:pPr algn="l"/>
            <a:fld id="{95906328-5FAA-4ABB-B68D-45CF2E985575}" type="slidenum">
              <a:rPr lang="en-CA" smtClean="0"/>
              <a:pPr algn="l"/>
              <a:t>11</a:t>
            </a:fld>
            <a:endParaRPr lang="en-CA" dirty="0"/>
          </a:p>
        </p:txBody>
      </p:sp>
      <p:sp>
        <p:nvSpPr>
          <p:cNvPr id="10" name="TextBox 9">
            <a:extLst>
              <a:ext uri="{FF2B5EF4-FFF2-40B4-BE49-F238E27FC236}">
                <a16:creationId xmlns:a16="http://schemas.microsoft.com/office/drawing/2014/main" id="{CB28474D-5A32-43D8-97F5-B2EDF2573A6A}"/>
              </a:ext>
            </a:extLst>
          </p:cNvPr>
          <p:cNvSpPr txBox="1"/>
          <p:nvPr/>
        </p:nvSpPr>
        <p:spPr>
          <a:xfrm>
            <a:off x="1892724" y="1605565"/>
            <a:ext cx="2858475" cy="369332"/>
          </a:xfrm>
          <a:prstGeom prst="rect">
            <a:avLst/>
          </a:prstGeom>
          <a:noFill/>
        </p:spPr>
        <p:txBody>
          <a:bodyPr wrap="none" rtlCol="0">
            <a:spAutoFit/>
          </a:bodyPr>
          <a:lstStyle/>
          <a:p>
            <a:pPr algn="ctr"/>
            <a:r>
              <a:rPr lang="en-CA" b="1" dirty="0"/>
              <a:t>Year over Year Change </a:t>
            </a:r>
            <a:r>
              <a:rPr lang="en-CA" dirty="0"/>
              <a:t>​</a:t>
            </a:r>
          </a:p>
        </p:txBody>
      </p:sp>
      <p:sp>
        <p:nvSpPr>
          <p:cNvPr id="11" name="TextBox 10">
            <a:extLst>
              <a:ext uri="{FF2B5EF4-FFF2-40B4-BE49-F238E27FC236}">
                <a16:creationId xmlns:a16="http://schemas.microsoft.com/office/drawing/2014/main" id="{6C085A47-7230-4512-9D8E-9D4AFD730B62}"/>
              </a:ext>
            </a:extLst>
          </p:cNvPr>
          <p:cNvSpPr txBox="1"/>
          <p:nvPr/>
        </p:nvSpPr>
        <p:spPr>
          <a:xfrm>
            <a:off x="9836954" y="1605565"/>
            <a:ext cx="1346844" cy="369332"/>
          </a:xfrm>
          <a:prstGeom prst="rect">
            <a:avLst/>
          </a:prstGeom>
          <a:noFill/>
        </p:spPr>
        <p:txBody>
          <a:bodyPr wrap="none" rtlCol="0">
            <a:spAutoFit/>
          </a:bodyPr>
          <a:lstStyle/>
          <a:p>
            <a:pPr algn="ctr"/>
            <a:r>
              <a:rPr lang="en-CA" b="1" dirty="0"/>
              <a:t>Key Notes</a:t>
            </a:r>
            <a:endParaRPr lang="en-CA" dirty="0"/>
          </a:p>
        </p:txBody>
      </p:sp>
      <p:graphicFrame>
        <p:nvGraphicFramePr>
          <p:cNvPr id="2" name="Table 4">
            <a:extLst>
              <a:ext uri="{FF2B5EF4-FFF2-40B4-BE49-F238E27FC236}">
                <a16:creationId xmlns:a16="http://schemas.microsoft.com/office/drawing/2014/main" id="{F5E04271-09AC-4117-9B02-ACC632535A45}"/>
              </a:ext>
            </a:extLst>
          </p:cNvPr>
          <p:cNvGraphicFramePr>
            <a:graphicFrameLocks noGrp="1"/>
          </p:cNvGraphicFramePr>
          <p:nvPr>
            <p:extLst>
              <p:ext uri="{D42A27DB-BD31-4B8C-83A1-F6EECF244321}">
                <p14:modId xmlns:p14="http://schemas.microsoft.com/office/powerpoint/2010/main" val="14902164"/>
              </p:ext>
            </p:extLst>
          </p:nvPr>
        </p:nvGraphicFramePr>
        <p:xfrm>
          <a:off x="190136" y="1974897"/>
          <a:ext cx="8836298" cy="3545840"/>
        </p:xfrm>
        <a:graphic>
          <a:graphicData uri="http://schemas.openxmlformats.org/drawingml/2006/table">
            <a:tbl>
              <a:tblPr firstRow="1" bandRow="1">
                <a:tableStyleId>{21E4AEA4-8DFA-4A89-87EB-49C32662AFE0}</a:tableStyleId>
              </a:tblPr>
              <a:tblGrid>
                <a:gridCol w="2735944">
                  <a:extLst>
                    <a:ext uri="{9D8B030D-6E8A-4147-A177-3AD203B41FA5}">
                      <a16:colId xmlns:a16="http://schemas.microsoft.com/office/drawing/2014/main" val="2108884876"/>
                    </a:ext>
                  </a:extLst>
                </a:gridCol>
                <a:gridCol w="1789611">
                  <a:extLst>
                    <a:ext uri="{9D8B030D-6E8A-4147-A177-3AD203B41FA5}">
                      <a16:colId xmlns:a16="http://schemas.microsoft.com/office/drawing/2014/main" val="2521686565"/>
                    </a:ext>
                  </a:extLst>
                </a:gridCol>
                <a:gridCol w="1852671">
                  <a:extLst>
                    <a:ext uri="{9D8B030D-6E8A-4147-A177-3AD203B41FA5}">
                      <a16:colId xmlns:a16="http://schemas.microsoft.com/office/drawing/2014/main" val="2841965251"/>
                    </a:ext>
                  </a:extLst>
                </a:gridCol>
                <a:gridCol w="1229036">
                  <a:extLst>
                    <a:ext uri="{9D8B030D-6E8A-4147-A177-3AD203B41FA5}">
                      <a16:colId xmlns:a16="http://schemas.microsoft.com/office/drawing/2014/main" val="3278970536"/>
                    </a:ext>
                  </a:extLst>
                </a:gridCol>
                <a:gridCol w="1229036">
                  <a:extLst>
                    <a:ext uri="{9D8B030D-6E8A-4147-A177-3AD203B41FA5}">
                      <a16:colId xmlns:a16="http://schemas.microsoft.com/office/drawing/2014/main" val="1802707694"/>
                    </a:ext>
                  </a:extLst>
                </a:gridCol>
              </a:tblGrid>
              <a:tr h="370840">
                <a:tc>
                  <a:txBody>
                    <a:bodyPr/>
                    <a:lstStyle/>
                    <a:p>
                      <a:endParaRPr lang="en-US" sz="1600" dirty="0"/>
                    </a:p>
                  </a:txBody>
                  <a:tcPr>
                    <a:solidFill>
                      <a:schemeClr val="accent1">
                        <a:lumMod val="60000"/>
                        <a:lumOff val="40000"/>
                      </a:schemeClr>
                    </a:solidFill>
                  </a:tcPr>
                </a:tc>
                <a:tc>
                  <a:txBody>
                    <a:bodyPr/>
                    <a:lstStyle/>
                    <a:p>
                      <a:r>
                        <a:rPr lang="en-US" sz="1600" dirty="0"/>
                        <a:t>2024 Approved Budget</a:t>
                      </a:r>
                    </a:p>
                  </a:txBody>
                  <a:tcPr>
                    <a:solidFill>
                      <a:schemeClr val="accent1">
                        <a:lumMod val="60000"/>
                        <a:lumOff val="40000"/>
                      </a:schemeClr>
                    </a:solidFill>
                  </a:tcPr>
                </a:tc>
                <a:tc>
                  <a:txBody>
                    <a:bodyPr/>
                    <a:lstStyle/>
                    <a:p>
                      <a:r>
                        <a:rPr lang="en-US" sz="1600" dirty="0"/>
                        <a:t>2025 Proposed Budget</a:t>
                      </a:r>
                    </a:p>
                  </a:txBody>
                  <a:tcPr>
                    <a:solidFill>
                      <a:schemeClr val="accent1">
                        <a:lumMod val="60000"/>
                        <a:lumOff val="40000"/>
                      </a:schemeClr>
                    </a:solidFill>
                  </a:tcPr>
                </a:tc>
                <a:tc gridSpan="2">
                  <a:txBody>
                    <a:bodyPr/>
                    <a:lstStyle/>
                    <a:p>
                      <a:r>
                        <a:rPr lang="en-US" sz="1600" dirty="0"/>
                        <a:t>Increase (Decrease)</a:t>
                      </a:r>
                    </a:p>
                    <a:p>
                      <a:r>
                        <a:rPr lang="en-US" sz="1600" dirty="0"/>
                        <a:t>       ($)              (%) </a:t>
                      </a:r>
                    </a:p>
                  </a:txBody>
                  <a:tcPr>
                    <a:solidFill>
                      <a:schemeClr val="accent1">
                        <a:lumMod val="60000"/>
                        <a:lumOff val="40000"/>
                      </a:schemeClr>
                    </a:solidFill>
                  </a:tcPr>
                </a:tc>
                <a:tc hMerge="1">
                  <a:txBody>
                    <a:bodyPr/>
                    <a:lstStyle/>
                    <a:p>
                      <a:endParaRPr lang="en-US"/>
                    </a:p>
                  </a:txBody>
                  <a:tcPr/>
                </a:tc>
                <a:extLst>
                  <a:ext uri="{0D108BD9-81ED-4DB2-BD59-A6C34878D82A}">
                    <a16:rowId xmlns:a16="http://schemas.microsoft.com/office/drawing/2014/main" val="327637189"/>
                  </a:ext>
                </a:extLst>
              </a:tr>
              <a:tr h="370840">
                <a:tc>
                  <a:txBody>
                    <a:bodyPr/>
                    <a:lstStyle/>
                    <a:p>
                      <a:r>
                        <a:rPr lang="en-US" sz="1600" dirty="0"/>
                        <a:t>Grants in Lieu</a:t>
                      </a:r>
                    </a:p>
                  </a:txBody>
                  <a:tcPr/>
                </a:tc>
                <a:tc>
                  <a:txBody>
                    <a:bodyPr/>
                    <a:lstStyle/>
                    <a:p>
                      <a:pPr algn="r"/>
                      <a:r>
                        <a:rPr lang="en-US" sz="1600" dirty="0"/>
                        <a:t>$7,500</a:t>
                      </a:r>
                    </a:p>
                  </a:txBody>
                  <a:tcPr/>
                </a:tc>
                <a:tc>
                  <a:txBody>
                    <a:bodyPr/>
                    <a:lstStyle/>
                    <a:p>
                      <a:pPr algn="r"/>
                      <a:r>
                        <a:rPr lang="en-US" sz="1600" dirty="0"/>
                        <a:t>$7,500</a:t>
                      </a:r>
                    </a:p>
                  </a:txBody>
                  <a:tcPr/>
                </a:tc>
                <a:tc>
                  <a:txBody>
                    <a:bodyPr/>
                    <a:lstStyle/>
                    <a:p>
                      <a:pPr algn="r"/>
                      <a:r>
                        <a:rPr lang="en-US" sz="1600" dirty="0"/>
                        <a:t>-</a:t>
                      </a:r>
                    </a:p>
                  </a:txBody>
                  <a:tcPr/>
                </a:tc>
                <a:tc>
                  <a:txBody>
                    <a:bodyPr/>
                    <a:lstStyle/>
                    <a:p>
                      <a:pPr algn="r"/>
                      <a:r>
                        <a:rPr lang="en-US" sz="1600" dirty="0"/>
                        <a:t>-</a:t>
                      </a:r>
                    </a:p>
                  </a:txBody>
                  <a:tcPr/>
                </a:tc>
                <a:extLst>
                  <a:ext uri="{0D108BD9-81ED-4DB2-BD59-A6C34878D82A}">
                    <a16:rowId xmlns:a16="http://schemas.microsoft.com/office/drawing/2014/main" val="2282050378"/>
                  </a:ext>
                </a:extLst>
              </a:tr>
              <a:tr h="370840">
                <a:tc>
                  <a:txBody>
                    <a:bodyPr/>
                    <a:lstStyle/>
                    <a:p>
                      <a:r>
                        <a:rPr lang="en-US" sz="1600" dirty="0"/>
                        <a:t>Government Grants</a:t>
                      </a:r>
                    </a:p>
                  </a:txBody>
                  <a:tcPr/>
                </a:tc>
                <a:tc>
                  <a:txBody>
                    <a:bodyPr/>
                    <a:lstStyle/>
                    <a:p>
                      <a:pPr algn="r"/>
                      <a:r>
                        <a:rPr lang="en-US" sz="1600" dirty="0"/>
                        <a:t>483,442</a:t>
                      </a:r>
                    </a:p>
                  </a:txBody>
                  <a:tcPr/>
                </a:tc>
                <a:tc>
                  <a:txBody>
                    <a:bodyPr/>
                    <a:lstStyle/>
                    <a:p>
                      <a:pPr algn="r"/>
                      <a:r>
                        <a:rPr lang="en-US" sz="1600" dirty="0"/>
                        <a:t>-</a:t>
                      </a:r>
                    </a:p>
                  </a:txBody>
                  <a:tcPr/>
                </a:tc>
                <a:tc>
                  <a:txBody>
                    <a:bodyPr/>
                    <a:lstStyle/>
                    <a:p>
                      <a:pPr algn="r"/>
                      <a:r>
                        <a:rPr lang="en-US" sz="1600" dirty="0"/>
                        <a:t>($483,442)</a:t>
                      </a:r>
                    </a:p>
                  </a:txBody>
                  <a:tcPr/>
                </a:tc>
                <a:tc>
                  <a:txBody>
                    <a:bodyPr/>
                    <a:lstStyle/>
                    <a:p>
                      <a:pPr algn="r"/>
                      <a:r>
                        <a:rPr lang="en-US" sz="1600" dirty="0"/>
                        <a:t>(100.0%)</a:t>
                      </a:r>
                    </a:p>
                  </a:txBody>
                  <a:tcPr/>
                </a:tc>
                <a:extLst>
                  <a:ext uri="{0D108BD9-81ED-4DB2-BD59-A6C34878D82A}">
                    <a16:rowId xmlns:a16="http://schemas.microsoft.com/office/drawing/2014/main" val="653835378"/>
                  </a:ext>
                </a:extLst>
              </a:tr>
              <a:tr h="370840">
                <a:tc>
                  <a:txBody>
                    <a:bodyPr/>
                    <a:lstStyle/>
                    <a:p>
                      <a:r>
                        <a:rPr lang="en-US" sz="1600" dirty="0"/>
                        <a:t>Taxation</a:t>
                      </a:r>
                    </a:p>
                  </a:txBody>
                  <a:tcPr/>
                </a:tc>
                <a:tc>
                  <a:txBody>
                    <a:bodyPr/>
                    <a:lstStyle/>
                    <a:p>
                      <a:pPr algn="r"/>
                      <a:r>
                        <a:rPr lang="en-US" sz="1600" dirty="0"/>
                        <a:t>2,300,000</a:t>
                      </a:r>
                    </a:p>
                  </a:txBody>
                  <a:tcPr/>
                </a:tc>
                <a:tc>
                  <a:txBody>
                    <a:bodyPr/>
                    <a:lstStyle/>
                    <a:p>
                      <a:pPr algn="r"/>
                      <a:r>
                        <a:rPr lang="en-US" sz="1600" dirty="0"/>
                        <a:t>2,620,000</a:t>
                      </a:r>
                    </a:p>
                  </a:txBody>
                  <a:tcPr/>
                </a:tc>
                <a:tc>
                  <a:txBody>
                    <a:bodyPr/>
                    <a:lstStyle/>
                    <a:p>
                      <a:pPr algn="r"/>
                      <a:r>
                        <a:rPr lang="en-US" sz="1600" dirty="0"/>
                        <a:t>320,000</a:t>
                      </a:r>
                    </a:p>
                  </a:txBody>
                  <a:tcPr/>
                </a:tc>
                <a:tc>
                  <a:txBody>
                    <a:bodyPr/>
                    <a:lstStyle/>
                    <a:p>
                      <a:pPr algn="r"/>
                      <a:r>
                        <a:rPr lang="en-US" sz="1600" dirty="0"/>
                        <a:t>13.9%</a:t>
                      </a:r>
                    </a:p>
                  </a:txBody>
                  <a:tcPr/>
                </a:tc>
                <a:extLst>
                  <a:ext uri="{0D108BD9-81ED-4DB2-BD59-A6C34878D82A}">
                    <a16:rowId xmlns:a16="http://schemas.microsoft.com/office/drawing/2014/main" val="415242882"/>
                  </a:ext>
                </a:extLst>
              </a:tr>
              <a:tr h="370840">
                <a:tc>
                  <a:txBody>
                    <a:bodyPr/>
                    <a:lstStyle/>
                    <a:p>
                      <a:r>
                        <a:rPr lang="en-US" sz="1600" dirty="0"/>
                        <a:t>Sale of Services</a:t>
                      </a:r>
                    </a:p>
                  </a:txBody>
                  <a:tcPr/>
                </a:tc>
                <a:tc>
                  <a:txBody>
                    <a:bodyPr/>
                    <a:lstStyle/>
                    <a:p>
                      <a:pPr algn="r"/>
                      <a:r>
                        <a:rPr lang="en-US" sz="1600" dirty="0"/>
                        <a:t>74,200</a:t>
                      </a:r>
                    </a:p>
                  </a:txBody>
                  <a:tcPr/>
                </a:tc>
                <a:tc>
                  <a:txBody>
                    <a:bodyPr/>
                    <a:lstStyle/>
                    <a:p>
                      <a:pPr algn="r"/>
                      <a:r>
                        <a:rPr lang="en-US" sz="1600" dirty="0"/>
                        <a:t>72,150</a:t>
                      </a:r>
                    </a:p>
                  </a:txBody>
                  <a:tcPr/>
                </a:tc>
                <a:tc>
                  <a:txBody>
                    <a:bodyPr/>
                    <a:lstStyle/>
                    <a:p>
                      <a:pPr algn="r"/>
                      <a:r>
                        <a:rPr lang="en-US" sz="1600" dirty="0"/>
                        <a:t>(2,050)</a:t>
                      </a:r>
                    </a:p>
                  </a:txBody>
                  <a:tcPr/>
                </a:tc>
                <a:tc>
                  <a:txBody>
                    <a:bodyPr/>
                    <a:lstStyle/>
                    <a:p>
                      <a:pPr algn="r"/>
                      <a:r>
                        <a:rPr lang="en-US" sz="1600" dirty="0"/>
                        <a:t>(2.8%)</a:t>
                      </a:r>
                    </a:p>
                  </a:txBody>
                  <a:tcPr/>
                </a:tc>
                <a:extLst>
                  <a:ext uri="{0D108BD9-81ED-4DB2-BD59-A6C34878D82A}">
                    <a16:rowId xmlns:a16="http://schemas.microsoft.com/office/drawing/2014/main" val="1101325208"/>
                  </a:ext>
                </a:extLst>
              </a:tr>
              <a:tr h="370840">
                <a:tc>
                  <a:txBody>
                    <a:bodyPr/>
                    <a:lstStyle/>
                    <a:p>
                      <a:r>
                        <a:rPr lang="en-US" sz="1600" dirty="0"/>
                        <a:t>Recoveries</a:t>
                      </a:r>
                    </a:p>
                  </a:txBody>
                  <a:tcPr/>
                </a:tc>
                <a:tc>
                  <a:txBody>
                    <a:bodyPr/>
                    <a:lstStyle/>
                    <a:p>
                      <a:pPr algn="r"/>
                      <a:r>
                        <a:rPr lang="en-US" sz="1600" dirty="0"/>
                        <a:t>16,620</a:t>
                      </a:r>
                    </a:p>
                  </a:txBody>
                  <a:tcPr/>
                </a:tc>
                <a:tc>
                  <a:txBody>
                    <a:bodyPr/>
                    <a:lstStyle/>
                    <a:p>
                      <a:pPr algn="r"/>
                      <a:r>
                        <a:rPr lang="en-US" sz="1600" dirty="0"/>
                        <a:t>16,620</a:t>
                      </a:r>
                    </a:p>
                  </a:txBody>
                  <a:tcPr/>
                </a:tc>
                <a:tc>
                  <a:txBody>
                    <a:bodyPr/>
                    <a:lstStyle/>
                    <a:p>
                      <a:pPr algn="r"/>
                      <a:r>
                        <a:rPr lang="en-US" sz="1600" dirty="0"/>
                        <a:t>-</a:t>
                      </a:r>
                    </a:p>
                  </a:txBody>
                  <a:tcPr/>
                </a:tc>
                <a:tc>
                  <a:txBody>
                    <a:bodyPr/>
                    <a:lstStyle/>
                    <a:p>
                      <a:pPr algn="r"/>
                      <a:r>
                        <a:rPr lang="en-US" sz="1600" dirty="0"/>
                        <a:t>-</a:t>
                      </a:r>
                    </a:p>
                  </a:txBody>
                  <a:tcPr/>
                </a:tc>
                <a:extLst>
                  <a:ext uri="{0D108BD9-81ED-4DB2-BD59-A6C34878D82A}">
                    <a16:rowId xmlns:a16="http://schemas.microsoft.com/office/drawing/2014/main" val="3727423340"/>
                  </a:ext>
                </a:extLst>
              </a:tr>
              <a:tr h="370840">
                <a:tc>
                  <a:txBody>
                    <a:bodyPr/>
                    <a:lstStyle/>
                    <a:p>
                      <a:r>
                        <a:rPr lang="en-US" sz="1600" dirty="0"/>
                        <a:t>Transfer from Reserve</a:t>
                      </a:r>
                    </a:p>
                  </a:txBody>
                  <a:tcPr/>
                </a:tc>
                <a:tc>
                  <a:txBody>
                    <a:bodyPr/>
                    <a:lstStyle/>
                    <a:p>
                      <a:pPr algn="r"/>
                      <a:r>
                        <a:rPr lang="en-US" sz="1600" dirty="0"/>
                        <a:t>151,833</a:t>
                      </a:r>
                    </a:p>
                  </a:txBody>
                  <a:tcPr/>
                </a:tc>
                <a:tc>
                  <a:txBody>
                    <a:bodyPr/>
                    <a:lstStyle/>
                    <a:p>
                      <a:pPr algn="r"/>
                      <a:r>
                        <a:rPr lang="en-US" sz="1600" dirty="0"/>
                        <a:t>353,500</a:t>
                      </a:r>
                    </a:p>
                  </a:txBody>
                  <a:tcPr/>
                </a:tc>
                <a:tc>
                  <a:txBody>
                    <a:bodyPr/>
                    <a:lstStyle/>
                    <a:p>
                      <a:pPr algn="r"/>
                      <a:r>
                        <a:rPr lang="en-US" sz="1600" dirty="0"/>
                        <a:t>201,667</a:t>
                      </a:r>
                    </a:p>
                  </a:txBody>
                  <a:tcPr/>
                </a:tc>
                <a:tc>
                  <a:txBody>
                    <a:bodyPr/>
                    <a:lstStyle/>
                    <a:p>
                      <a:pPr algn="r"/>
                      <a:r>
                        <a:rPr lang="en-US" sz="1600" dirty="0"/>
                        <a:t>132.8%</a:t>
                      </a:r>
                    </a:p>
                  </a:txBody>
                  <a:tcPr/>
                </a:tc>
                <a:extLst>
                  <a:ext uri="{0D108BD9-81ED-4DB2-BD59-A6C34878D82A}">
                    <a16:rowId xmlns:a16="http://schemas.microsoft.com/office/drawing/2014/main" val="2661432193"/>
                  </a:ext>
                </a:extLst>
              </a:tr>
              <a:tr h="370840">
                <a:tc>
                  <a:txBody>
                    <a:bodyPr/>
                    <a:lstStyle/>
                    <a:p>
                      <a:r>
                        <a:rPr lang="en-US" sz="1600" dirty="0"/>
                        <a:t>Prior Year Surplus</a:t>
                      </a:r>
                    </a:p>
                  </a:txBody>
                  <a:tcPr/>
                </a:tc>
                <a:tc>
                  <a:txBody>
                    <a:bodyPr/>
                    <a:lstStyle/>
                    <a:p>
                      <a:pPr algn="r"/>
                      <a:r>
                        <a:rPr lang="en-US" sz="1600" dirty="0"/>
                        <a:t>372,884</a:t>
                      </a:r>
                    </a:p>
                  </a:txBody>
                  <a:tcPr/>
                </a:tc>
                <a:tc>
                  <a:txBody>
                    <a:bodyPr/>
                    <a:lstStyle/>
                    <a:p>
                      <a:pPr algn="r"/>
                      <a:r>
                        <a:rPr lang="en-US" sz="1600" dirty="0"/>
                        <a:t>-</a:t>
                      </a:r>
                    </a:p>
                  </a:txBody>
                  <a:tcPr/>
                </a:tc>
                <a:tc>
                  <a:txBody>
                    <a:bodyPr/>
                    <a:lstStyle/>
                    <a:p>
                      <a:pPr algn="r"/>
                      <a:r>
                        <a:rPr lang="en-US" sz="1600" dirty="0"/>
                        <a:t>(372,884)</a:t>
                      </a:r>
                    </a:p>
                  </a:txBody>
                  <a:tcPr/>
                </a:tc>
                <a:tc>
                  <a:txBody>
                    <a:bodyPr/>
                    <a:lstStyle/>
                    <a:p>
                      <a:pPr algn="r"/>
                      <a:r>
                        <a:rPr lang="en-US" sz="1600" dirty="0"/>
                        <a:t>(100.0%)</a:t>
                      </a:r>
                    </a:p>
                  </a:txBody>
                  <a:tcPr/>
                </a:tc>
                <a:extLst>
                  <a:ext uri="{0D108BD9-81ED-4DB2-BD59-A6C34878D82A}">
                    <a16:rowId xmlns:a16="http://schemas.microsoft.com/office/drawing/2014/main" val="2478678354"/>
                  </a:ext>
                </a:extLst>
              </a:tr>
              <a:tr h="370840">
                <a:tc>
                  <a:txBody>
                    <a:bodyPr/>
                    <a:lstStyle/>
                    <a:p>
                      <a:r>
                        <a:rPr lang="en-US" sz="1600" b="1" dirty="0"/>
                        <a:t>Total</a:t>
                      </a:r>
                    </a:p>
                  </a:txBody>
                  <a:tcPr/>
                </a:tc>
                <a:tc>
                  <a:txBody>
                    <a:bodyPr/>
                    <a:lstStyle/>
                    <a:p>
                      <a:pPr algn="r"/>
                      <a:r>
                        <a:rPr lang="en-US" sz="1600" b="1" dirty="0"/>
                        <a:t>$3,406,479</a:t>
                      </a:r>
                    </a:p>
                  </a:txBody>
                  <a:tcPr/>
                </a:tc>
                <a:tc>
                  <a:txBody>
                    <a:bodyPr/>
                    <a:lstStyle/>
                    <a:p>
                      <a:pPr algn="r"/>
                      <a:r>
                        <a:rPr lang="en-US" sz="1600" b="1" dirty="0"/>
                        <a:t>$3,069,770</a:t>
                      </a:r>
                    </a:p>
                  </a:txBody>
                  <a:tcPr/>
                </a:tc>
                <a:tc>
                  <a:txBody>
                    <a:bodyPr/>
                    <a:lstStyle/>
                    <a:p>
                      <a:pPr algn="r"/>
                      <a:r>
                        <a:rPr lang="en-US" sz="1600" b="1" dirty="0"/>
                        <a:t>($336,709)</a:t>
                      </a:r>
                    </a:p>
                  </a:txBody>
                  <a:tcPr/>
                </a:tc>
                <a:tc>
                  <a:txBody>
                    <a:bodyPr/>
                    <a:lstStyle/>
                    <a:p>
                      <a:pPr algn="r"/>
                      <a:r>
                        <a:rPr lang="en-US" sz="1600" b="1" dirty="0"/>
                        <a:t>(9.9%)</a:t>
                      </a:r>
                    </a:p>
                  </a:txBody>
                  <a:tcPr/>
                </a:tc>
                <a:extLst>
                  <a:ext uri="{0D108BD9-81ED-4DB2-BD59-A6C34878D82A}">
                    <a16:rowId xmlns:a16="http://schemas.microsoft.com/office/drawing/2014/main" val="126773881"/>
                  </a:ext>
                </a:extLst>
              </a:tr>
            </a:tbl>
          </a:graphicData>
        </a:graphic>
      </p:graphicFrame>
      <p:sp>
        <p:nvSpPr>
          <p:cNvPr id="3" name="TextBox 2">
            <a:extLst>
              <a:ext uri="{FF2B5EF4-FFF2-40B4-BE49-F238E27FC236}">
                <a16:creationId xmlns:a16="http://schemas.microsoft.com/office/drawing/2014/main" id="{24CC3B19-9C13-4090-89CC-472DF53D030E}"/>
              </a:ext>
            </a:extLst>
          </p:cNvPr>
          <p:cNvSpPr txBox="1"/>
          <p:nvPr/>
        </p:nvSpPr>
        <p:spPr>
          <a:xfrm>
            <a:off x="9130937" y="1974897"/>
            <a:ext cx="3061063" cy="1815882"/>
          </a:xfrm>
          <a:prstGeom prst="rect">
            <a:avLst/>
          </a:prstGeom>
          <a:noFill/>
        </p:spPr>
        <p:txBody>
          <a:bodyPr wrap="square" rtlCol="0">
            <a:spAutoFit/>
          </a:bodyPr>
          <a:lstStyle/>
          <a:p>
            <a:endParaRPr lang="en-US" sz="1600" dirty="0"/>
          </a:p>
          <a:p>
            <a:pPr marL="285750" indent="-285750">
              <a:buFont typeface="Arial" panose="020B0604020202020204" pitchFamily="34" charset="0"/>
              <a:buChar char="•"/>
            </a:pPr>
            <a:r>
              <a:rPr lang="en-US" sz="1600" dirty="0"/>
              <a:t>2024 Grant revenue [-483.4K]</a:t>
            </a:r>
          </a:p>
          <a:p>
            <a:pPr marL="285750" indent="-285750">
              <a:buFont typeface="Arial" panose="020B0604020202020204" pitchFamily="34" charset="0"/>
              <a:buChar char="•"/>
            </a:pPr>
            <a:r>
              <a:rPr lang="en-US" sz="1600" dirty="0"/>
              <a:t>Reserve withdrawal increased to temper requisition increase</a:t>
            </a:r>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743407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F81E36-A513-4A83-9436-75470295281A}"/>
              </a:ext>
            </a:extLst>
          </p:cNvPr>
          <p:cNvSpPr>
            <a:spLocks noGrp="1"/>
          </p:cNvSpPr>
          <p:nvPr>
            <p:ph type="title"/>
          </p:nvPr>
        </p:nvSpPr>
        <p:spPr/>
        <p:txBody>
          <a:bodyPr/>
          <a:lstStyle/>
          <a:p>
            <a:r>
              <a:rPr lang="en-US" dirty="0"/>
              <a:t>Funding Sources​</a:t>
            </a:r>
            <a:endParaRPr lang="en-CA" dirty="0"/>
          </a:p>
        </p:txBody>
      </p:sp>
      <p:sp>
        <p:nvSpPr>
          <p:cNvPr id="4" name="Slide Number Placeholder 3">
            <a:extLst>
              <a:ext uri="{FF2B5EF4-FFF2-40B4-BE49-F238E27FC236}">
                <a16:creationId xmlns:a16="http://schemas.microsoft.com/office/drawing/2014/main" id="{03654B21-986C-4195-9DFE-55A5CAA8C80C}"/>
              </a:ext>
            </a:extLst>
          </p:cNvPr>
          <p:cNvSpPr>
            <a:spLocks noGrp="1"/>
          </p:cNvSpPr>
          <p:nvPr>
            <p:ph type="sldNum" sz="quarter" idx="12"/>
          </p:nvPr>
        </p:nvSpPr>
        <p:spPr/>
        <p:txBody>
          <a:bodyPr/>
          <a:lstStyle/>
          <a:p>
            <a:pPr algn="l"/>
            <a:fld id="{95906328-5FAA-4ABB-B68D-45CF2E985575}" type="slidenum">
              <a:rPr lang="en-CA" smtClean="0"/>
              <a:pPr algn="l"/>
              <a:t>12</a:t>
            </a:fld>
            <a:endParaRPr lang="en-CA" dirty="0"/>
          </a:p>
        </p:txBody>
      </p:sp>
      <p:sp>
        <p:nvSpPr>
          <p:cNvPr id="10" name="TextBox 9">
            <a:extLst>
              <a:ext uri="{FF2B5EF4-FFF2-40B4-BE49-F238E27FC236}">
                <a16:creationId xmlns:a16="http://schemas.microsoft.com/office/drawing/2014/main" id="{CB28474D-5A32-43D8-97F5-B2EDF2573A6A}"/>
              </a:ext>
            </a:extLst>
          </p:cNvPr>
          <p:cNvSpPr txBox="1"/>
          <p:nvPr/>
        </p:nvSpPr>
        <p:spPr>
          <a:xfrm>
            <a:off x="5087550" y="2002365"/>
            <a:ext cx="2016899" cy="369332"/>
          </a:xfrm>
          <a:prstGeom prst="rect">
            <a:avLst/>
          </a:prstGeom>
          <a:noFill/>
        </p:spPr>
        <p:txBody>
          <a:bodyPr wrap="none" rtlCol="0">
            <a:spAutoFit/>
          </a:bodyPr>
          <a:lstStyle/>
          <a:p>
            <a:pPr algn="ctr"/>
            <a:r>
              <a:rPr lang="en-CA" b="1" dirty="0"/>
              <a:t>Tax Requisition </a:t>
            </a:r>
            <a:r>
              <a:rPr lang="en-CA" dirty="0"/>
              <a:t>​</a:t>
            </a:r>
          </a:p>
        </p:txBody>
      </p:sp>
      <p:pic>
        <p:nvPicPr>
          <p:cNvPr id="3" name="Picture 2">
            <a:extLst>
              <a:ext uri="{FF2B5EF4-FFF2-40B4-BE49-F238E27FC236}">
                <a16:creationId xmlns:a16="http://schemas.microsoft.com/office/drawing/2014/main" id="{B9F38A52-5B66-ABFC-9682-81D2167CA48C}"/>
              </a:ext>
            </a:extLst>
          </p:cNvPr>
          <p:cNvPicPr>
            <a:picLocks noChangeAspect="1"/>
          </p:cNvPicPr>
          <p:nvPr/>
        </p:nvPicPr>
        <p:blipFill>
          <a:blip r:embed="rId3"/>
          <a:stretch>
            <a:fillRect/>
          </a:stretch>
        </p:blipFill>
        <p:spPr>
          <a:xfrm>
            <a:off x="2623652" y="2371697"/>
            <a:ext cx="6944694" cy="3591426"/>
          </a:xfrm>
          <a:prstGeom prst="rect">
            <a:avLst/>
          </a:prstGeom>
        </p:spPr>
      </p:pic>
    </p:spTree>
    <p:extLst>
      <p:ext uri="{BB962C8B-B14F-4D97-AF65-F5344CB8AC3E}">
        <p14:creationId xmlns:p14="http://schemas.microsoft.com/office/powerpoint/2010/main" val="124240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48D60A-7183-48DF-9EC3-59EEB5B3ECC0}"/>
              </a:ext>
            </a:extLst>
          </p:cNvPr>
          <p:cNvSpPr>
            <a:spLocks noGrp="1"/>
          </p:cNvSpPr>
          <p:nvPr>
            <p:ph type="sldNum" sz="quarter" idx="12"/>
          </p:nvPr>
        </p:nvSpPr>
        <p:spPr/>
        <p:txBody>
          <a:bodyPr/>
          <a:lstStyle/>
          <a:p>
            <a:pPr algn="l"/>
            <a:fld id="{95906328-5FAA-4ABB-B68D-45CF2E985575}" type="slidenum">
              <a:rPr lang="en-CA" smtClean="0"/>
              <a:pPr algn="l"/>
              <a:t>13</a:t>
            </a:fld>
            <a:endParaRPr lang="en-CA" dirty="0"/>
          </a:p>
        </p:txBody>
      </p:sp>
      <p:sp>
        <p:nvSpPr>
          <p:cNvPr id="8" name="Title 1">
            <a:extLst>
              <a:ext uri="{FF2B5EF4-FFF2-40B4-BE49-F238E27FC236}">
                <a16:creationId xmlns:a16="http://schemas.microsoft.com/office/drawing/2014/main" id="{98F3CD54-C8AD-4E27-96F5-EFB2EE63905F}"/>
              </a:ext>
            </a:extLst>
          </p:cNvPr>
          <p:cNvSpPr>
            <a:spLocks noGrp="1"/>
          </p:cNvSpPr>
          <p:nvPr>
            <p:ph type="title"/>
          </p:nvPr>
        </p:nvSpPr>
        <p:spPr>
          <a:xfrm>
            <a:off x="838200" y="876444"/>
            <a:ext cx="10515600" cy="1135200"/>
          </a:xfrm>
        </p:spPr>
        <p:txBody>
          <a:bodyPr>
            <a:normAutofit fontScale="90000"/>
          </a:bodyPr>
          <a:lstStyle/>
          <a:p>
            <a:pPr algn="ctr"/>
            <a:r>
              <a:rPr lang="en-US" dirty="0"/>
              <a:t>Operating Budget: 2026-2029 Projections​</a:t>
            </a:r>
            <a:endParaRPr lang="en-CA" dirty="0"/>
          </a:p>
        </p:txBody>
      </p:sp>
      <p:graphicFrame>
        <p:nvGraphicFramePr>
          <p:cNvPr id="2" name="Table 1">
            <a:extLst>
              <a:ext uri="{FF2B5EF4-FFF2-40B4-BE49-F238E27FC236}">
                <a16:creationId xmlns:a16="http://schemas.microsoft.com/office/drawing/2014/main" id="{F3C0EB46-87CB-48F2-8B1C-0E5706A05FEB}"/>
              </a:ext>
            </a:extLst>
          </p:cNvPr>
          <p:cNvGraphicFramePr>
            <a:graphicFrameLocks noGrp="1"/>
          </p:cNvGraphicFramePr>
          <p:nvPr>
            <p:extLst>
              <p:ext uri="{D42A27DB-BD31-4B8C-83A1-F6EECF244321}">
                <p14:modId xmlns:p14="http://schemas.microsoft.com/office/powerpoint/2010/main" val="2610529307"/>
              </p:ext>
            </p:extLst>
          </p:nvPr>
        </p:nvGraphicFramePr>
        <p:xfrm>
          <a:off x="529771" y="1672047"/>
          <a:ext cx="10735057" cy="4391564"/>
        </p:xfrm>
        <a:graphic>
          <a:graphicData uri="http://schemas.openxmlformats.org/drawingml/2006/table">
            <a:tbl>
              <a:tblPr firstRow="1" bandRow="1">
                <a:tableStyleId>{21E4AEA4-8DFA-4A89-87EB-49C32662AFE0}</a:tableStyleId>
              </a:tblPr>
              <a:tblGrid>
                <a:gridCol w="3895481">
                  <a:extLst>
                    <a:ext uri="{9D8B030D-6E8A-4147-A177-3AD203B41FA5}">
                      <a16:colId xmlns:a16="http://schemas.microsoft.com/office/drawing/2014/main" val="3033114233"/>
                    </a:ext>
                  </a:extLst>
                </a:gridCol>
                <a:gridCol w="1683788">
                  <a:extLst>
                    <a:ext uri="{9D8B030D-6E8A-4147-A177-3AD203B41FA5}">
                      <a16:colId xmlns:a16="http://schemas.microsoft.com/office/drawing/2014/main" val="117364339"/>
                    </a:ext>
                  </a:extLst>
                </a:gridCol>
                <a:gridCol w="1683788">
                  <a:extLst>
                    <a:ext uri="{9D8B030D-6E8A-4147-A177-3AD203B41FA5}">
                      <a16:colId xmlns:a16="http://schemas.microsoft.com/office/drawing/2014/main" val="1691151971"/>
                    </a:ext>
                  </a:extLst>
                </a:gridCol>
                <a:gridCol w="1736000">
                  <a:extLst>
                    <a:ext uri="{9D8B030D-6E8A-4147-A177-3AD203B41FA5}">
                      <a16:colId xmlns:a16="http://schemas.microsoft.com/office/drawing/2014/main" val="2860697421"/>
                    </a:ext>
                  </a:extLst>
                </a:gridCol>
                <a:gridCol w="1736000">
                  <a:extLst>
                    <a:ext uri="{9D8B030D-6E8A-4147-A177-3AD203B41FA5}">
                      <a16:colId xmlns:a16="http://schemas.microsoft.com/office/drawing/2014/main" val="3222142960"/>
                    </a:ext>
                  </a:extLst>
                </a:gridCol>
              </a:tblGrid>
              <a:tr h="276764">
                <a:tc>
                  <a:txBody>
                    <a:bodyPr/>
                    <a:lstStyle/>
                    <a:p>
                      <a:r>
                        <a:rPr lang="en-US" sz="1200" dirty="0"/>
                        <a:t>Category</a:t>
                      </a:r>
                    </a:p>
                  </a:txBody>
                  <a:tcPr>
                    <a:solidFill>
                      <a:schemeClr val="accent1">
                        <a:lumMod val="60000"/>
                        <a:lumOff val="40000"/>
                      </a:schemeClr>
                    </a:solidFill>
                  </a:tcPr>
                </a:tc>
                <a:tc>
                  <a:txBody>
                    <a:bodyPr/>
                    <a:lstStyle/>
                    <a:p>
                      <a:pPr algn="ctr"/>
                      <a:r>
                        <a:rPr lang="en-US" sz="1200" dirty="0"/>
                        <a:t>2026</a:t>
                      </a:r>
                    </a:p>
                  </a:txBody>
                  <a:tcPr>
                    <a:solidFill>
                      <a:schemeClr val="accent1">
                        <a:lumMod val="60000"/>
                        <a:lumOff val="40000"/>
                      </a:schemeClr>
                    </a:solidFill>
                  </a:tcPr>
                </a:tc>
                <a:tc>
                  <a:txBody>
                    <a:bodyPr/>
                    <a:lstStyle/>
                    <a:p>
                      <a:pPr algn="ctr"/>
                      <a:r>
                        <a:rPr lang="en-US" sz="1200" dirty="0"/>
                        <a:t>2027</a:t>
                      </a:r>
                    </a:p>
                  </a:txBody>
                  <a:tcPr>
                    <a:solidFill>
                      <a:schemeClr val="accent1">
                        <a:lumMod val="60000"/>
                        <a:lumOff val="40000"/>
                      </a:schemeClr>
                    </a:solidFill>
                  </a:tcPr>
                </a:tc>
                <a:tc>
                  <a:txBody>
                    <a:bodyPr/>
                    <a:lstStyle/>
                    <a:p>
                      <a:pPr algn="ctr"/>
                      <a:r>
                        <a:rPr lang="en-US" sz="1200" dirty="0"/>
                        <a:t>2028</a:t>
                      </a:r>
                    </a:p>
                  </a:txBody>
                  <a:tcPr>
                    <a:solidFill>
                      <a:schemeClr val="accent1">
                        <a:lumMod val="60000"/>
                        <a:lumOff val="40000"/>
                      </a:schemeClr>
                    </a:solidFill>
                  </a:tcPr>
                </a:tc>
                <a:tc>
                  <a:txBody>
                    <a:bodyPr/>
                    <a:lstStyle/>
                    <a:p>
                      <a:pPr algn="ctr"/>
                      <a:r>
                        <a:rPr lang="en-US" sz="1200" dirty="0"/>
                        <a:t>2029</a:t>
                      </a:r>
                    </a:p>
                  </a:txBody>
                  <a:tcPr>
                    <a:solidFill>
                      <a:schemeClr val="accent1">
                        <a:lumMod val="60000"/>
                        <a:lumOff val="40000"/>
                      </a:schemeClr>
                    </a:solidFill>
                  </a:tcPr>
                </a:tc>
                <a:extLst>
                  <a:ext uri="{0D108BD9-81ED-4DB2-BD59-A6C34878D82A}">
                    <a16:rowId xmlns:a16="http://schemas.microsoft.com/office/drawing/2014/main" val="2112625378"/>
                  </a:ext>
                </a:extLst>
              </a:tr>
              <a:tr h="237756">
                <a:tc>
                  <a:txBody>
                    <a:bodyPr/>
                    <a:lstStyle/>
                    <a:p>
                      <a:r>
                        <a:rPr lang="en-US" sz="1200" dirty="0"/>
                        <a:t>Taxation</a:t>
                      </a:r>
                    </a:p>
                  </a:txBody>
                  <a:tcPr/>
                </a:tc>
                <a:tc>
                  <a:txBody>
                    <a:bodyPr/>
                    <a:lstStyle/>
                    <a:p>
                      <a:pPr algn="r"/>
                      <a:r>
                        <a:rPr lang="en-US" sz="1200" dirty="0"/>
                        <a:t>$2,720,000</a:t>
                      </a:r>
                    </a:p>
                  </a:txBody>
                  <a:tcPr/>
                </a:tc>
                <a:tc>
                  <a:txBody>
                    <a:bodyPr/>
                    <a:lstStyle/>
                    <a:p>
                      <a:pPr algn="r"/>
                      <a:r>
                        <a:rPr lang="en-US" sz="1200" dirty="0"/>
                        <a:t>$3,000,000</a:t>
                      </a:r>
                    </a:p>
                  </a:txBody>
                  <a:tcPr/>
                </a:tc>
                <a:tc>
                  <a:txBody>
                    <a:bodyPr/>
                    <a:lstStyle/>
                    <a:p>
                      <a:pPr algn="r"/>
                      <a:r>
                        <a:rPr lang="en-US" sz="1200" dirty="0"/>
                        <a:t>$3,400,000</a:t>
                      </a:r>
                    </a:p>
                  </a:txBody>
                  <a:tcPr/>
                </a:tc>
                <a:tc>
                  <a:txBody>
                    <a:bodyPr/>
                    <a:lstStyle/>
                    <a:p>
                      <a:pPr algn="r"/>
                      <a:r>
                        <a:rPr lang="en-US" sz="1200" dirty="0"/>
                        <a:t>$3,400,000</a:t>
                      </a:r>
                    </a:p>
                  </a:txBody>
                  <a:tcPr/>
                </a:tc>
                <a:extLst>
                  <a:ext uri="{0D108BD9-81ED-4DB2-BD59-A6C34878D82A}">
                    <a16:rowId xmlns:a16="http://schemas.microsoft.com/office/drawing/2014/main" val="1458916089"/>
                  </a:ext>
                </a:extLst>
              </a:tr>
              <a:tr h="237756">
                <a:tc>
                  <a:txBody>
                    <a:bodyPr/>
                    <a:lstStyle/>
                    <a:p>
                      <a:r>
                        <a:rPr lang="en-US" sz="1200" dirty="0"/>
                        <a:t>Sale of Services</a:t>
                      </a:r>
                    </a:p>
                  </a:txBody>
                  <a:tcPr/>
                </a:tc>
                <a:tc>
                  <a:txBody>
                    <a:bodyPr/>
                    <a:lstStyle/>
                    <a:p>
                      <a:pPr algn="r"/>
                      <a:r>
                        <a:rPr lang="en-US" sz="1200" dirty="0"/>
                        <a:t>73,150</a:t>
                      </a:r>
                    </a:p>
                  </a:txBody>
                  <a:tcPr/>
                </a:tc>
                <a:tc>
                  <a:txBody>
                    <a:bodyPr/>
                    <a:lstStyle/>
                    <a:p>
                      <a:pPr algn="r"/>
                      <a:r>
                        <a:rPr lang="en-US" sz="1200" dirty="0"/>
                        <a:t>72,150</a:t>
                      </a:r>
                    </a:p>
                  </a:txBody>
                  <a:tcPr/>
                </a:tc>
                <a:tc>
                  <a:txBody>
                    <a:bodyPr/>
                    <a:lstStyle/>
                    <a:p>
                      <a:pPr algn="r"/>
                      <a:r>
                        <a:rPr lang="en-US" sz="1200" dirty="0"/>
                        <a:t>73,150</a:t>
                      </a:r>
                    </a:p>
                  </a:txBody>
                  <a:tcPr/>
                </a:tc>
                <a:tc>
                  <a:txBody>
                    <a:bodyPr/>
                    <a:lstStyle/>
                    <a:p>
                      <a:pPr algn="r"/>
                      <a:r>
                        <a:rPr lang="en-US" sz="1200" dirty="0"/>
                        <a:t>72,150</a:t>
                      </a:r>
                    </a:p>
                  </a:txBody>
                  <a:tcPr/>
                </a:tc>
                <a:extLst>
                  <a:ext uri="{0D108BD9-81ED-4DB2-BD59-A6C34878D82A}">
                    <a16:rowId xmlns:a16="http://schemas.microsoft.com/office/drawing/2014/main" val="3145489201"/>
                  </a:ext>
                </a:extLst>
              </a:tr>
              <a:tr h="237756">
                <a:tc>
                  <a:txBody>
                    <a:bodyPr/>
                    <a:lstStyle/>
                    <a:p>
                      <a:r>
                        <a:rPr lang="en-US" sz="1200" dirty="0"/>
                        <a:t>Grants-in-lieu</a:t>
                      </a:r>
                    </a:p>
                  </a:txBody>
                  <a:tcPr/>
                </a:tc>
                <a:tc>
                  <a:txBody>
                    <a:bodyPr/>
                    <a:lstStyle/>
                    <a:p>
                      <a:pPr algn="r"/>
                      <a:r>
                        <a:rPr lang="en-US" sz="1200" dirty="0"/>
                        <a:t>7,500</a:t>
                      </a:r>
                    </a:p>
                  </a:txBody>
                  <a:tcPr/>
                </a:tc>
                <a:tc>
                  <a:txBody>
                    <a:bodyPr/>
                    <a:lstStyle/>
                    <a:p>
                      <a:pPr algn="r"/>
                      <a:r>
                        <a:rPr lang="en-US" sz="1200" dirty="0"/>
                        <a:t>7,500</a:t>
                      </a:r>
                    </a:p>
                  </a:txBody>
                  <a:tcPr/>
                </a:tc>
                <a:tc>
                  <a:txBody>
                    <a:bodyPr/>
                    <a:lstStyle/>
                    <a:p>
                      <a:pPr algn="r"/>
                      <a:r>
                        <a:rPr lang="en-US" sz="1200" dirty="0"/>
                        <a:t>7,500</a:t>
                      </a:r>
                    </a:p>
                  </a:txBody>
                  <a:tcPr/>
                </a:tc>
                <a:tc>
                  <a:txBody>
                    <a:bodyPr/>
                    <a:lstStyle/>
                    <a:p>
                      <a:pPr algn="r"/>
                      <a:r>
                        <a:rPr lang="en-US" sz="1200" dirty="0"/>
                        <a:t>7,500</a:t>
                      </a:r>
                    </a:p>
                  </a:txBody>
                  <a:tcPr/>
                </a:tc>
                <a:extLst>
                  <a:ext uri="{0D108BD9-81ED-4DB2-BD59-A6C34878D82A}">
                    <a16:rowId xmlns:a16="http://schemas.microsoft.com/office/drawing/2014/main" val="536183468"/>
                  </a:ext>
                </a:extLst>
              </a:tr>
              <a:tr h="237756">
                <a:tc>
                  <a:txBody>
                    <a:bodyPr/>
                    <a:lstStyle/>
                    <a:p>
                      <a:r>
                        <a:rPr lang="en-US" sz="1200" dirty="0"/>
                        <a:t>Recoveries from Other Functions</a:t>
                      </a:r>
                    </a:p>
                  </a:txBody>
                  <a:tcPr/>
                </a:tc>
                <a:tc>
                  <a:txBody>
                    <a:bodyPr/>
                    <a:lstStyle/>
                    <a:p>
                      <a:pPr algn="r"/>
                      <a:r>
                        <a:rPr lang="en-US" sz="1200" dirty="0"/>
                        <a:t>16,620</a:t>
                      </a:r>
                    </a:p>
                  </a:txBody>
                  <a:tcPr/>
                </a:tc>
                <a:tc>
                  <a:txBody>
                    <a:bodyPr/>
                    <a:lstStyle/>
                    <a:p>
                      <a:pPr algn="r"/>
                      <a:r>
                        <a:rPr lang="en-US" sz="1200" dirty="0"/>
                        <a:t>16,620</a:t>
                      </a:r>
                    </a:p>
                  </a:txBody>
                  <a:tcPr/>
                </a:tc>
                <a:tc>
                  <a:txBody>
                    <a:bodyPr/>
                    <a:lstStyle/>
                    <a:p>
                      <a:pPr algn="r"/>
                      <a:r>
                        <a:rPr lang="en-US" sz="1200" dirty="0"/>
                        <a:t>16,620</a:t>
                      </a:r>
                    </a:p>
                  </a:txBody>
                  <a:tcPr/>
                </a:tc>
                <a:tc>
                  <a:txBody>
                    <a:bodyPr/>
                    <a:lstStyle/>
                    <a:p>
                      <a:pPr algn="r"/>
                      <a:r>
                        <a:rPr lang="en-US" sz="1200" dirty="0"/>
                        <a:t>16,620</a:t>
                      </a:r>
                    </a:p>
                  </a:txBody>
                  <a:tcPr/>
                </a:tc>
                <a:extLst>
                  <a:ext uri="{0D108BD9-81ED-4DB2-BD59-A6C34878D82A}">
                    <a16:rowId xmlns:a16="http://schemas.microsoft.com/office/drawing/2014/main" val="338271233"/>
                  </a:ext>
                </a:extLst>
              </a:tr>
              <a:tr h="236278">
                <a:tc>
                  <a:txBody>
                    <a:bodyPr/>
                    <a:lstStyle/>
                    <a:p>
                      <a:r>
                        <a:rPr lang="en-US" sz="1200" dirty="0"/>
                        <a:t>Transfer from Reserve</a:t>
                      </a:r>
                    </a:p>
                  </a:txBody>
                  <a:tcPr/>
                </a:tc>
                <a:tc>
                  <a:txBody>
                    <a:bodyPr/>
                    <a:lstStyle/>
                    <a:p>
                      <a:pPr algn="r"/>
                      <a:r>
                        <a:rPr lang="en-US" sz="1200" dirty="0"/>
                        <a:t>156,303</a:t>
                      </a:r>
                    </a:p>
                  </a:txBody>
                  <a:tcPr/>
                </a:tc>
                <a:tc>
                  <a:txBody>
                    <a:bodyPr/>
                    <a:lstStyle/>
                    <a:p>
                      <a:pPr algn="r"/>
                      <a:r>
                        <a:rPr lang="en-US" sz="1200" dirty="0"/>
                        <a:t>-</a:t>
                      </a:r>
                    </a:p>
                  </a:txBody>
                  <a:tcPr/>
                </a:tc>
                <a:tc>
                  <a:txBody>
                    <a:bodyPr/>
                    <a:lstStyle/>
                    <a:p>
                      <a:pPr algn="r"/>
                      <a:r>
                        <a:rPr lang="en-US" sz="1200" dirty="0"/>
                        <a:t>1,464</a:t>
                      </a:r>
                    </a:p>
                  </a:txBody>
                  <a:tcPr/>
                </a:tc>
                <a:tc>
                  <a:txBody>
                    <a:bodyPr/>
                    <a:lstStyle/>
                    <a:p>
                      <a:pPr algn="r"/>
                      <a:r>
                        <a:rPr lang="en-US" sz="1200" dirty="0"/>
                        <a:t>-</a:t>
                      </a:r>
                    </a:p>
                  </a:txBody>
                  <a:tcPr/>
                </a:tc>
                <a:extLst>
                  <a:ext uri="{0D108BD9-81ED-4DB2-BD59-A6C34878D82A}">
                    <a16:rowId xmlns:a16="http://schemas.microsoft.com/office/drawing/2014/main" val="1437592391"/>
                  </a:ext>
                </a:extLst>
              </a:tr>
              <a:tr h="237756">
                <a:tc>
                  <a:txBody>
                    <a:bodyPr/>
                    <a:lstStyle/>
                    <a:p>
                      <a:r>
                        <a:rPr lang="en-US" sz="1200" b="1" dirty="0"/>
                        <a:t>Total Revenue</a:t>
                      </a:r>
                    </a:p>
                  </a:txBody>
                  <a:tcPr/>
                </a:tc>
                <a:tc>
                  <a:txBody>
                    <a:bodyPr/>
                    <a:lstStyle/>
                    <a:p>
                      <a:pPr algn="r"/>
                      <a:r>
                        <a:rPr lang="en-US" sz="1200" b="1" dirty="0"/>
                        <a:t>$2,973,573</a:t>
                      </a:r>
                    </a:p>
                  </a:txBody>
                  <a:tcPr/>
                </a:tc>
                <a:tc>
                  <a:txBody>
                    <a:bodyPr/>
                    <a:lstStyle/>
                    <a:p>
                      <a:pPr algn="r"/>
                      <a:r>
                        <a:rPr lang="en-US" sz="1200" b="1" dirty="0"/>
                        <a:t>$3,096,270</a:t>
                      </a:r>
                    </a:p>
                  </a:txBody>
                  <a:tcPr/>
                </a:tc>
                <a:tc>
                  <a:txBody>
                    <a:bodyPr/>
                    <a:lstStyle/>
                    <a:p>
                      <a:pPr algn="r"/>
                      <a:r>
                        <a:rPr lang="en-US" sz="1200" b="1" dirty="0"/>
                        <a:t>$3,498,734</a:t>
                      </a:r>
                    </a:p>
                  </a:txBody>
                  <a:tcPr/>
                </a:tc>
                <a:tc>
                  <a:txBody>
                    <a:bodyPr/>
                    <a:lstStyle/>
                    <a:p>
                      <a:pPr algn="r"/>
                      <a:r>
                        <a:rPr lang="en-US" sz="1200" b="1" dirty="0"/>
                        <a:t>$3,496,270</a:t>
                      </a:r>
                    </a:p>
                  </a:txBody>
                  <a:tcPr/>
                </a:tc>
                <a:extLst>
                  <a:ext uri="{0D108BD9-81ED-4DB2-BD59-A6C34878D82A}">
                    <a16:rowId xmlns:a16="http://schemas.microsoft.com/office/drawing/2014/main" val="3200523377"/>
                  </a:ext>
                </a:extLst>
              </a:tr>
              <a:tr h="235311">
                <a:tc>
                  <a:txBody>
                    <a:bodyPr/>
                    <a:lstStyle/>
                    <a:p>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tc>
                <a:extLst>
                  <a:ext uri="{0D108BD9-81ED-4DB2-BD59-A6C34878D82A}">
                    <a16:rowId xmlns:a16="http://schemas.microsoft.com/office/drawing/2014/main" val="336532905"/>
                  </a:ext>
                </a:extLst>
              </a:tr>
              <a:tr h="237756">
                <a:tc>
                  <a:txBody>
                    <a:bodyPr/>
                    <a:lstStyle/>
                    <a:p>
                      <a:r>
                        <a:rPr lang="en-US" sz="1200" dirty="0"/>
                        <a:t>Support Services</a:t>
                      </a:r>
                    </a:p>
                  </a:txBody>
                  <a:tcPr/>
                </a:tc>
                <a:tc>
                  <a:txBody>
                    <a:bodyPr/>
                    <a:lstStyle/>
                    <a:p>
                      <a:pPr algn="r"/>
                      <a:r>
                        <a:rPr lang="en-US" sz="1200" dirty="0"/>
                        <a:t>$316,733</a:t>
                      </a:r>
                    </a:p>
                  </a:txBody>
                  <a:tcPr/>
                </a:tc>
                <a:tc>
                  <a:txBody>
                    <a:bodyPr/>
                    <a:lstStyle/>
                    <a:p>
                      <a:pPr algn="r"/>
                      <a:r>
                        <a:rPr lang="en-US" sz="1200" dirty="0"/>
                        <a:t>$316,733</a:t>
                      </a:r>
                    </a:p>
                  </a:txBody>
                  <a:tcPr/>
                </a:tc>
                <a:tc>
                  <a:txBody>
                    <a:bodyPr/>
                    <a:lstStyle/>
                    <a:p>
                      <a:pPr algn="r"/>
                      <a:r>
                        <a:rPr lang="en-US" sz="1200" dirty="0"/>
                        <a:t>$316,733</a:t>
                      </a:r>
                    </a:p>
                  </a:txBody>
                  <a:tcPr/>
                </a:tc>
                <a:tc>
                  <a:txBody>
                    <a:bodyPr/>
                    <a:lstStyle/>
                    <a:p>
                      <a:pPr algn="r"/>
                      <a:r>
                        <a:rPr lang="en-US" sz="1200" dirty="0"/>
                        <a:t>$316,733</a:t>
                      </a:r>
                    </a:p>
                  </a:txBody>
                  <a:tcPr/>
                </a:tc>
                <a:extLst>
                  <a:ext uri="{0D108BD9-81ED-4DB2-BD59-A6C34878D82A}">
                    <a16:rowId xmlns:a16="http://schemas.microsoft.com/office/drawing/2014/main" val="3661660506"/>
                  </a:ext>
                </a:extLst>
              </a:tr>
              <a:tr h="237756">
                <a:tc>
                  <a:txBody>
                    <a:bodyPr/>
                    <a:lstStyle/>
                    <a:p>
                      <a:r>
                        <a:rPr lang="en-US" sz="1200" dirty="0"/>
                        <a:t>Personnel Costs</a:t>
                      </a:r>
                    </a:p>
                  </a:txBody>
                  <a:tcPr/>
                </a:tc>
                <a:tc>
                  <a:txBody>
                    <a:bodyPr/>
                    <a:lstStyle/>
                    <a:p>
                      <a:pPr algn="r"/>
                      <a:r>
                        <a:rPr lang="en-US" sz="1200" dirty="0"/>
                        <a:t>2,133,688</a:t>
                      </a:r>
                    </a:p>
                  </a:txBody>
                  <a:tcPr/>
                </a:tc>
                <a:tc>
                  <a:txBody>
                    <a:bodyPr/>
                    <a:lstStyle/>
                    <a:p>
                      <a:pPr algn="r"/>
                      <a:r>
                        <a:rPr lang="en-US" sz="1200" dirty="0"/>
                        <a:t>2,211,649</a:t>
                      </a:r>
                    </a:p>
                  </a:txBody>
                  <a:tcPr/>
                </a:tc>
                <a:tc>
                  <a:txBody>
                    <a:bodyPr/>
                    <a:lstStyle/>
                    <a:p>
                      <a:pPr algn="r"/>
                      <a:r>
                        <a:rPr lang="en-US" sz="1200" dirty="0"/>
                        <a:t>2,292,521</a:t>
                      </a:r>
                    </a:p>
                  </a:txBody>
                  <a:tcPr/>
                </a:tc>
                <a:tc>
                  <a:txBody>
                    <a:bodyPr/>
                    <a:lstStyle/>
                    <a:p>
                      <a:pPr algn="r"/>
                      <a:r>
                        <a:rPr lang="en-US" sz="1200" dirty="0"/>
                        <a:t>2,376,399</a:t>
                      </a:r>
                    </a:p>
                  </a:txBody>
                  <a:tcPr/>
                </a:tc>
                <a:extLst>
                  <a:ext uri="{0D108BD9-81ED-4DB2-BD59-A6C34878D82A}">
                    <a16:rowId xmlns:a16="http://schemas.microsoft.com/office/drawing/2014/main" val="1121568568"/>
                  </a:ext>
                </a:extLst>
              </a:tr>
              <a:tr h="237756">
                <a:tc>
                  <a:txBody>
                    <a:bodyPr/>
                    <a:lstStyle/>
                    <a:p>
                      <a:r>
                        <a:rPr lang="en-US" sz="1200" dirty="0"/>
                        <a:t>Materials, Supplies &amp; Utilities</a:t>
                      </a:r>
                    </a:p>
                  </a:txBody>
                  <a:tcPr/>
                </a:tc>
                <a:tc>
                  <a:txBody>
                    <a:bodyPr/>
                    <a:lstStyle/>
                    <a:p>
                      <a:pPr algn="r"/>
                      <a:r>
                        <a:rPr lang="en-US" sz="1200" dirty="0"/>
                        <a:t>171,866</a:t>
                      </a:r>
                    </a:p>
                  </a:txBody>
                  <a:tcPr/>
                </a:tc>
                <a:tc>
                  <a:txBody>
                    <a:bodyPr/>
                    <a:lstStyle/>
                    <a:p>
                      <a:pPr algn="r"/>
                      <a:r>
                        <a:rPr lang="en-US" sz="1200" dirty="0"/>
                        <a:t>172,463</a:t>
                      </a:r>
                    </a:p>
                  </a:txBody>
                  <a:tcPr/>
                </a:tc>
                <a:tc>
                  <a:txBody>
                    <a:bodyPr/>
                    <a:lstStyle/>
                    <a:p>
                      <a:pPr algn="r"/>
                      <a:r>
                        <a:rPr lang="en-US" sz="1200" dirty="0"/>
                        <a:t>168,563</a:t>
                      </a:r>
                    </a:p>
                  </a:txBody>
                  <a:tcPr/>
                </a:tc>
                <a:tc>
                  <a:txBody>
                    <a:bodyPr/>
                    <a:lstStyle/>
                    <a:p>
                      <a:pPr algn="r"/>
                      <a:r>
                        <a:rPr lang="en-US" sz="1200" dirty="0"/>
                        <a:t>168,660</a:t>
                      </a:r>
                    </a:p>
                  </a:txBody>
                  <a:tcPr/>
                </a:tc>
                <a:extLst>
                  <a:ext uri="{0D108BD9-81ED-4DB2-BD59-A6C34878D82A}">
                    <a16:rowId xmlns:a16="http://schemas.microsoft.com/office/drawing/2014/main" val="892574271"/>
                  </a:ext>
                </a:extLst>
              </a:tr>
              <a:tr h="237756">
                <a:tc>
                  <a:txBody>
                    <a:bodyPr/>
                    <a:lstStyle/>
                    <a:p>
                      <a:r>
                        <a:rPr lang="en-US" sz="1200" dirty="0"/>
                        <a:t>Contract &amp; General Services</a:t>
                      </a:r>
                    </a:p>
                  </a:txBody>
                  <a:tcPr/>
                </a:tc>
                <a:tc>
                  <a:txBody>
                    <a:bodyPr/>
                    <a:lstStyle/>
                    <a:p>
                      <a:pPr algn="r"/>
                      <a:r>
                        <a:rPr lang="en-US" sz="1200" dirty="0"/>
                        <a:t>321,924</a:t>
                      </a:r>
                    </a:p>
                  </a:txBody>
                  <a:tcPr/>
                </a:tc>
                <a:tc>
                  <a:txBody>
                    <a:bodyPr/>
                    <a:lstStyle/>
                    <a:p>
                      <a:pPr algn="r"/>
                      <a:r>
                        <a:rPr lang="en-US" sz="1200" dirty="0"/>
                        <a:t>310,280</a:t>
                      </a:r>
                    </a:p>
                  </a:txBody>
                  <a:tcPr/>
                </a:tc>
                <a:tc>
                  <a:txBody>
                    <a:bodyPr/>
                    <a:lstStyle/>
                    <a:p>
                      <a:pPr algn="r"/>
                      <a:r>
                        <a:rPr lang="en-US" sz="1200" dirty="0"/>
                        <a:t>682,649</a:t>
                      </a:r>
                    </a:p>
                  </a:txBody>
                  <a:tcPr/>
                </a:tc>
                <a:tc>
                  <a:txBody>
                    <a:bodyPr/>
                    <a:lstStyle/>
                    <a:p>
                      <a:pPr algn="r"/>
                      <a:r>
                        <a:rPr lang="en-US" sz="1200" dirty="0"/>
                        <a:t>338,008</a:t>
                      </a:r>
                    </a:p>
                  </a:txBody>
                  <a:tcPr/>
                </a:tc>
                <a:extLst>
                  <a:ext uri="{0D108BD9-81ED-4DB2-BD59-A6C34878D82A}">
                    <a16:rowId xmlns:a16="http://schemas.microsoft.com/office/drawing/2014/main" val="653403789"/>
                  </a:ext>
                </a:extLst>
              </a:tr>
              <a:tr h="237756">
                <a:tc>
                  <a:txBody>
                    <a:bodyPr/>
                    <a:lstStyle/>
                    <a:p>
                      <a:r>
                        <a:rPr lang="en-US" sz="1200" dirty="0"/>
                        <a:t>Minor Capital</a:t>
                      </a:r>
                    </a:p>
                  </a:txBody>
                  <a:tcPr/>
                </a:tc>
                <a:tc>
                  <a:txBody>
                    <a:bodyPr/>
                    <a:lstStyle/>
                    <a:p>
                      <a:pPr algn="r"/>
                      <a:r>
                        <a:rPr lang="en-US" sz="1200" dirty="0"/>
                        <a:t>14,000</a:t>
                      </a:r>
                    </a:p>
                  </a:txBody>
                  <a:tcPr/>
                </a:tc>
                <a:tc>
                  <a:txBody>
                    <a:bodyPr/>
                    <a:lstStyle/>
                    <a:p>
                      <a:pPr algn="r"/>
                      <a:r>
                        <a:rPr lang="en-US" sz="1200" dirty="0"/>
                        <a:t>22,000</a:t>
                      </a:r>
                    </a:p>
                  </a:txBody>
                  <a:tcPr/>
                </a:tc>
                <a:tc>
                  <a:txBody>
                    <a:bodyPr/>
                    <a:lstStyle/>
                    <a:p>
                      <a:pPr algn="r"/>
                      <a:r>
                        <a:rPr lang="en-US" sz="1200" dirty="0"/>
                        <a:t>14,000</a:t>
                      </a:r>
                    </a:p>
                  </a:txBody>
                  <a:tcPr/>
                </a:tc>
                <a:tc>
                  <a:txBody>
                    <a:bodyPr/>
                    <a:lstStyle/>
                    <a:p>
                      <a:pPr algn="r"/>
                      <a:r>
                        <a:rPr lang="en-US" sz="1200" dirty="0"/>
                        <a:t>14,000</a:t>
                      </a:r>
                    </a:p>
                  </a:txBody>
                  <a:tcPr/>
                </a:tc>
                <a:extLst>
                  <a:ext uri="{0D108BD9-81ED-4DB2-BD59-A6C34878D82A}">
                    <a16:rowId xmlns:a16="http://schemas.microsoft.com/office/drawing/2014/main" val="1540433928"/>
                  </a:ext>
                </a:extLst>
              </a:tr>
              <a:tr h="237756">
                <a:tc>
                  <a:txBody>
                    <a:bodyPr/>
                    <a:lstStyle/>
                    <a:p>
                      <a:r>
                        <a:rPr lang="en-US" sz="1200" dirty="0"/>
                        <a:t>Transfer to Other Services</a:t>
                      </a:r>
                    </a:p>
                  </a:txBody>
                  <a:tcPr/>
                </a:tc>
                <a:tc>
                  <a:txBody>
                    <a:bodyPr/>
                    <a:lstStyle/>
                    <a:p>
                      <a:pPr algn="r"/>
                      <a:r>
                        <a:rPr lang="en-US" sz="1200" dirty="0"/>
                        <a:t>362</a:t>
                      </a:r>
                    </a:p>
                  </a:txBody>
                  <a:tcPr/>
                </a:tc>
                <a:tc>
                  <a:txBody>
                    <a:bodyPr/>
                    <a:lstStyle/>
                    <a:p>
                      <a:pPr algn="r"/>
                      <a:r>
                        <a:rPr lang="en-US" sz="1200" dirty="0"/>
                        <a:t>335</a:t>
                      </a:r>
                    </a:p>
                  </a:txBody>
                  <a:tcPr/>
                </a:tc>
                <a:tc>
                  <a:txBody>
                    <a:bodyPr/>
                    <a:lstStyle/>
                    <a:p>
                      <a:pPr algn="r"/>
                      <a:r>
                        <a:rPr lang="en-US" sz="1200" dirty="0"/>
                        <a:t>321</a:t>
                      </a:r>
                    </a:p>
                  </a:txBody>
                  <a:tcPr/>
                </a:tc>
                <a:tc>
                  <a:txBody>
                    <a:bodyPr/>
                    <a:lstStyle/>
                    <a:p>
                      <a:pPr algn="r"/>
                      <a:r>
                        <a:rPr lang="en-US" sz="1200" dirty="0"/>
                        <a:t>207</a:t>
                      </a:r>
                    </a:p>
                  </a:txBody>
                  <a:tcPr/>
                </a:tc>
                <a:extLst>
                  <a:ext uri="{0D108BD9-81ED-4DB2-BD59-A6C34878D82A}">
                    <a16:rowId xmlns:a16="http://schemas.microsoft.com/office/drawing/2014/main" val="1715649215"/>
                  </a:ext>
                </a:extLst>
              </a:tr>
              <a:tr h="237756">
                <a:tc>
                  <a:txBody>
                    <a:bodyPr/>
                    <a:lstStyle/>
                    <a:p>
                      <a:r>
                        <a:rPr lang="en-US" sz="1200" dirty="0"/>
                        <a:t>Transfer to Reserve</a:t>
                      </a:r>
                    </a:p>
                  </a:txBody>
                  <a:tcPr/>
                </a:tc>
                <a:tc>
                  <a:txBody>
                    <a:bodyPr/>
                    <a:lstStyle/>
                    <a:p>
                      <a:pPr algn="r"/>
                      <a:r>
                        <a:rPr lang="en-US" sz="1200" dirty="0"/>
                        <a:t>15,000</a:t>
                      </a:r>
                    </a:p>
                  </a:txBody>
                  <a:tcPr/>
                </a:tc>
                <a:tc>
                  <a:txBody>
                    <a:bodyPr/>
                    <a:lstStyle/>
                    <a:p>
                      <a:pPr algn="r"/>
                      <a:r>
                        <a:rPr lang="en-US" sz="1200" dirty="0"/>
                        <a:t>62,810</a:t>
                      </a:r>
                    </a:p>
                  </a:txBody>
                  <a:tcPr/>
                </a:tc>
                <a:tc>
                  <a:txBody>
                    <a:bodyPr/>
                    <a:lstStyle/>
                    <a:p>
                      <a:pPr algn="r"/>
                      <a:r>
                        <a:rPr lang="en-US" sz="1200" dirty="0"/>
                        <a:t>23,947</a:t>
                      </a:r>
                    </a:p>
                  </a:txBody>
                  <a:tcPr/>
                </a:tc>
                <a:tc>
                  <a:txBody>
                    <a:bodyPr/>
                    <a:lstStyle/>
                    <a:p>
                      <a:pPr algn="r"/>
                      <a:r>
                        <a:rPr lang="en-US" sz="1200" dirty="0"/>
                        <a:t>282,263</a:t>
                      </a:r>
                    </a:p>
                  </a:txBody>
                  <a:tcPr/>
                </a:tc>
                <a:extLst>
                  <a:ext uri="{0D108BD9-81ED-4DB2-BD59-A6C34878D82A}">
                    <a16:rowId xmlns:a16="http://schemas.microsoft.com/office/drawing/2014/main" val="2983546507"/>
                  </a:ext>
                </a:extLst>
              </a:tr>
              <a:tr h="237756">
                <a:tc>
                  <a:txBody>
                    <a:bodyPr/>
                    <a:lstStyle/>
                    <a:p>
                      <a:r>
                        <a:rPr lang="en-US" sz="1200" b="1" dirty="0"/>
                        <a:t>Total Expenses</a:t>
                      </a:r>
                    </a:p>
                  </a:txBody>
                  <a:tcPr/>
                </a:tc>
                <a:tc>
                  <a:txBody>
                    <a:bodyPr/>
                    <a:lstStyle/>
                    <a:p>
                      <a:pPr algn="r"/>
                      <a:r>
                        <a:rPr lang="en-US" sz="1200" b="1" dirty="0"/>
                        <a:t>$2,973,573</a:t>
                      </a:r>
                    </a:p>
                  </a:txBody>
                  <a:tcPr/>
                </a:tc>
                <a:tc>
                  <a:txBody>
                    <a:bodyPr/>
                    <a:lstStyle/>
                    <a:p>
                      <a:pPr algn="r"/>
                      <a:r>
                        <a:rPr lang="en-US" sz="1200" b="1" dirty="0"/>
                        <a:t>$3,096,270</a:t>
                      </a:r>
                    </a:p>
                  </a:txBody>
                  <a:tcPr/>
                </a:tc>
                <a:tc>
                  <a:txBody>
                    <a:bodyPr/>
                    <a:lstStyle/>
                    <a:p>
                      <a:pPr algn="r"/>
                      <a:r>
                        <a:rPr lang="en-US" sz="1200" b="1" dirty="0"/>
                        <a:t>$3,498,734</a:t>
                      </a:r>
                    </a:p>
                  </a:txBody>
                  <a:tcPr/>
                </a:tc>
                <a:tc>
                  <a:txBody>
                    <a:bodyPr/>
                    <a:lstStyle/>
                    <a:p>
                      <a:pPr algn="r"/>
                      <a:r>
                        <a:rPr lang="en-US" sz="1200" b="1" dirty="0"/>
                        <a:t>$3,496,270</a:t>
                      </a:r>
                    </a:p>
                  </a:txBody>
                  <a:tcPr/>
                </a:tc>
                <a:extLst>
                  <a:ext uri="{0D108BD9-81ED-4DB2-BD59-A6C34878D82A}">
                    <a16:rowId xmlns:a16="http://schemas.microsoft.com/office/drawing/2014/main" val="2197844240"/>
                  </a:ext>
                </a:extLst>
              </a:tr>
            </a:tbl>
          </a:graphicData>
        </a:graphic>
      </p:graphicFrame>
    </p:spTree>
    <p:extLst>
      <p:ext uri="{BB962C8B-B14F-4D97-AF65-F5344CB8AC3E}">
        <p14:creationId xmlns:p14="http://schemas.microsoft.com/office/powerpoint/2010/main" val="1561480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0BF594C-6418-4A82-8DEB-C8AB4A1A638B}"/>
              </a:ext>
            </a:extLst>
          </p:cNvPr>
          <p:cNvSpPr>
            <a:spLocks noGrp="1"/>
          </p:cNvSpPr>
          <p:nvPr>
            <p:ph type="sldNum" sz="quarter" idx="4294967295"/>
          </p:nvPr>
        </p:nvSpPr>
        <p:spPr>
          <a:xfrm>
            <a:off x="0" y="6273800"/>
            <a:ext cx="2743200" cy="365125"/>
          </a:xfrm>
        </p:spPr>
        <p:txBody>
          <a:bodyPr/>
          <a:lstStyle/>
          <a:p>
            <a:pPr algn="l"/>
            <a:fld id="{95906328-5FAA-4ABB-B68D-45CF2E985575}" type="slidenum">
              <a:rPr lang="en-CA" smtClean="0"/>
              <a:pPr algn="l"/>
              <a:t>14</a:t>
            </a:fld>
            <a:endParaRPr lang="en-CA" dirty="0"/>
          </a:p>
        </p:txBody>
      </p:sp>
      <p:sp>
        <p:nvSpPr>
          <p:cNvPr id="6" name="Title 1">
            <a:extLst>
              <a:ext uri="{FF2B5EF4-FFF2-40B4-BE49-F238E27FC236}">
                <a16:creationId xmlns:a16="http://schemas.microsoft.com/office/drawing/2014/main" id="{B7F74627-D859-4E5F-827A-E8CB131E5EEA}"/>
              </a:ext>
            </a:extLst>
          </p:cNvPr>
          <p:cNvSpPr txBox="1">
            <a:spLocks/>
          </p:cNvSpPr>
          <p:nvPr/>
        </p:nvSpPr>
        <p:spPr>
          <a:xfrm>
            <a:off x="931652" y="1530350"/>
            <a:ext cx="6811963" cy="23876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b="1" dirty="0">
                <a:solidFill>
                  <a:srgbClr val="5A7E96"/>
                </a:solidFill>
              </a:rPr>
              <a:t>500 Planning</a:t>
            </a:r>
            <a:r>
              <a:rPr lang="en-US" dirty="0">
                <a:solidFill>
                  <a:srgbClr val="5A7E96"/>
                </a:solidFill>
              </a:rPr>
              <a:t>​</a:t>
            </a:r>
            <a:endParaRPr lang="en-US" sz="4800" b="1" dirty="0">
              <a:solidFill>
                <a:srgbClr val="5A7E96"/>
              </a:solidFill>
            </a:endParaRPr>
          </a:p>
          <a:p>
            <a:pPr algn="r"/>
            <a:r>
              <a:rPr lang="en-US" sz="3200" b="1" dirty="0">
                <a:solidFill>
                  <a:srgbClr val="5A7E96"/>
                </a:solidFill>
                <a:latin typeface="BC Sans Light" panose="020B0402040504020204" pitchFamily="2" charset="0"/>
                <a:ea typeface="BC Sans Light" panose="020B0402040504020204" pitchFamily="2" charset="0"/>
                <a:cs typeface="BC Sans Light" panose="020B0402040504020204" pitchFamily="2" charset="0"/>
              </a:rPr>
              <a:t>2025-2034 Capital Planning</a:t>
            </a:r>
            <a:r>
              <a:rPr lang="en-CA" dirty="0"/>
              <a:t>​</a:t>
            </a:r>
            <a:endParaRPr lang="en-CA" sz="4800" dirty="0">
              <a:solidFill>
                <a:schemeClr val="accent2"/>
              </a:solidFill>
              <a:latin typeface="BC Sans Light" panose="020B0402040504020204" pitchFamily="2" charset="0"/>
              <a:ea typeface="BC Sans Light" panose="020B0402040504020204" pitchFamily="2" charset="0"/>
              <a:cs typeface="BC Sans Light" panose="020B0402040504020204" pitchFamily="2" charset="0"/>
            </a:endParaRPr>
          </a:p>
        </p:txBody>
      </p:sp>
    </p:spTree>
    <p:extLst>
      <p:ext uri="{BB962C8B-B14F-4D97-AF65-F5344CB8AC3E}">
        <p14:creationId xmlns:p14="http://schemas.microsoft.com/office/powerpoint/2010/main" val="3319694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15</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1313681"/>
            <a:ext cx="10515600" cy="873350"/>
          </a:xfrm>
        </p:spPr>
        <p:txBody>
          <a:bodyPr/>
          <a:lstStyle/>
          <a:p>
            <a:pPr algn="ctr"/>
            <a:r>
              <a:rPr lang="en-US" dirty="0"/>
              <a:t>2025-2029 Capital Plan ​</a:t>
            </a:r>
            <a:endParaRPr lang="en-CA" dirty="0"/>
          </a:p>
        </p:txBody>
      </p:sp>
      <p:graphicFrame>
        <p:nvGraphicFramePr>
          <p:cNvPr id="2" name="Table 1">
            <a:extLst>
              <a:ext uri="{FF2B5EF4-FFF2-40B4-BE49-F238E27FC236}">
                <a16:creationId xmlns:a16="http://schemas.microsoft.com/office/drawing/2014/main" id="{34D17295-E0E1-434A-AF48-009CF5E3AE9A}"/>
              </a:ext>
            </a:extLst>
          </p:cNvPr>
          <p:cNvGraphicFramePr>
            <a:graphicFrameLocks noGrp="1"/>
          </p:cNvGraphicFramePr>
          <p:nvPr>
            <p:extLst>
              <p:ext uri="{D42A27DB-BD31-4B8C-83A1-F6EECF244321}">
                <p14:modId xmlns:p14="http://schemas.microsoft.com/office/powerpoint/2010/main" val="4249421599"/>
              </p:ext>
            </p:extLst>
          </p:nvPr>
        </p:nvGraphicFramePr>
        <p:xfrm>
          <a:off x="728472" y="2445930"/>
          <a:ext cx="10735056" cy="2562556"/>
        </p:xfrm>
        <a:graphic>
          <a:graphicData uri="http://schemas.openxmlformats.org/drawingml/2006/table">
            <a:tbl>
              <a:tblPr firstRow="1" bandRow="1">
                <a:tableStyleId>{21E4AEA4-8DFA-4A89-87EB-49C32662AFE0}</a:tableStyleId>
              </a:tblPr>
              <a:tblGrid>
                <a:gridCol w="3715268">
                  <a:extLst>
                    <a:ext uri="{9D8B030D-6E8A-4147-A177-3AD203B41FA5}">
                      <a16:colId xmlns:a16="http://schemas.microsoft.com/office/drawing/2014/main" val="3911306400"/>
                    </a:ext>
                  </a:extLst>
                </a:gridCol>
                <a:gridCol w="1352437">
                  <a:extLst>
                    <a:ext uri="{9D8B030D-6E8A-4147-A177-3AD203B41FA5}">
                      <a16:colId xmlns:a16="http://schemas.microsoft.com/office/drawing/2014/main" val="2202537412"/>
                    </a:ext>
                  </a:extLst>
                </a:gridCol>
                <a:gridCol w="1442600">
                  <a:extLst>
                    <a:ext uri="{9D8B030D-6E8A-4147-A177-3AD203B41FA5}">
                      <a16:colId xmlns:a16="http://schemas.microsoft.com/office/drawing/2014/main" val="1727763150"/>
                    </a:ext>
                  </a:extLst>
                </a:gridCol>
                <a:gridCol w="1468361">
                  <a:extLst>
                    <a:ext uri="{9D8B030D-6E8A-4147-A177-3AD203B41FA5}">
                      <a16:colId xmlns:a16="http://schemas.microsoft.com/office/drawing/2014/main" val="1402485037"/>
                    </a:ext>
                  </a:extLst>
                </a:gridCol>
                <a:gridCol w="1378195">
                  <a:extLst>
                    <a:ext uri="{9D8B030D-6E8A-4147-A177-3AD203B41FA5}">
                      <a16:colId xmlns:a16="http://schemas.microsoft.com/office/drawing/2014/main" val="726356213"/>
                    </a:ext>
                  </a:extLst>
                </a:gridCol>
                <a:gridCol w="1378195">
                  <a:extLst>
                    <a:ext uri="{9D8B030D-6E8A-4147-A177-3AD203B41FA5}">
                      <a16:colId xmlns:a16="http://schemas.microsoft.com/office/drawing/2014/main" val="3131531973"/>
                    </a:ext>
                  </a:extLst>
                </a:gridCol>
              </a:tblGrid>
              <a:tr h="480619">
                <a:tc>
                  <a:txBody>
                    <a:bodyPr/>
                    <a:lstStyle/>
                    <a:p>
                      <a:endParaRPr lang="en-US" dirty="0"/>
                    </a:p>
                  </a:txBody>
                  <a:tcPr>
                    <a:solidFill>
                      <a:schemeClr val="tx2">
                        <a:lumMod val="60000"/>
                        <a:lumOff val="40000"/>
                      </a:schemeClr>
                    </a:solidFill>
                  </a:tcPr>
                </a:tc>
                <a:tc>
                  <a:txBody>
                    <a:bodyPr/>
                    <a:lstStyle/>
                    <a:p>
                      <a:pPr algn="ctr"/>
                      <a:r>
                        <a:rPr lang="en-US" dirty="0"/>
                        <a:t>2025</a:t>
                      </a:r>
                    </a:p>
                  </a:txBody>
                  <a:tcPr>
                    <a:solidFill>
                      <a:schemeClr val="tx2">
                        <a:lumMod val="60000"/>
                        <a:lumOff val="40000"/>
                      </a:schemeClr>
                    </a:solidFill>
                  </a:tcPr>
                </a:tc>
                <a:tc>
                  <a:txBody>
                    <a:bodyPr/>
                    <a:lstStyle/>
                    <a:p>
                      <a:pPr algn="ctr"/>
                      <a:r>
                        <a:rPr lang="en-US" dirty="0"/>
                        <a:t>2026</a:t>
                      </a:r>
                    </a:p>
                  </a:txBody>
                  <a:tcPr>
                    <a:solidFill>
                      <a:schemeClr val="tx2">
                        <a:lumMod val="60000"/>
                        <a:lumOff val="40000"/>
                      </a:schemeClr>
                    </a:solidFill>
                  </a:tcPr>
                </a:tc>
                <a:tc>
                  <a:txBody>
                    <a:bodyPr/>
                    <a:lstStyle/>
                    <a:p>
                      <a:pPr algn="ctr"/>
                      <a:r>
                        <a:rPr lang="en-US" dirty="0"/>
                        <a:t>2027</a:t>
                      </a:r>
                    </a:p>
                  </a:txBody>
                  <a:tcPr>
                    <a:solidFill>
                      <a:schemeClr val="tx2">
                        <a:lumMod val="60000"/>
                        <a:lumOff val="40000"/>
                      </a:schemeClr>
                    </a:solidFill>
                  </a:tcPr>
                </a:tc>
                <a:tc>
                  <a:txBody>
                    <a:bodyPr/>
                    <a:lstStyle/>
                    <a:p>
                      <a:pPr algn="ctr"/>
                      <a:r>
                        <a:rPr lang="en-US" dirty="0"/>
                        <a:t>2028</a:t>
                      </a:r>
                    </a:p>
                  </a:txBody>
                  <a:tcPr>
                    <a:solidFill>
                      <a:schemeClr val="tx2">
                        <a:lumMod val="60000"/>
                        <a:lumOff val="40000"/>
                      </a:schemeClr>
                    </a:solidFill>
                  </a:tcPr>
                </a:tc>
                <a:tc>
                  <a:txBody>
                    <a:bodyPr/>
                    <a:lstStyle/>
                    <a:p>
                      <a:pPr algn="ctr"/>
                      <a:r>
                        <a:rPr lang="en-US" dirty="0"/>
                        <a:t>2029</a:t>
                      </a:r>
                    </a:p>
                  </a:txBody>
                  <a:tcPr>
                    <a:solidFill>
                      <a:schemeClr val="tx2">
                        <a:lumMod val="60000"/>
                        <a:lumOff val="40000"/>
                      </a:schemeClr>
                    </a:solidFill>
                  </a:tcPr>
                </a:tc>
                <a:extLst>
                  <a:ext uri="{0D108BD9-81ED-4DB2-BD59-A6C34878D82A}">
                    <a16:rowId xmlns:a16="http://schemas.microsoft.com/office/drawing/2014/main" val="3425191473"/>
                  </a:ext>
                </a:extLst>
              </a:tr>
              <a:tr h="480619">
                <a:tc>
                  <a:txBody>
                    <a:bodyPr/>
                    <a:lstStyle/>
                    <a:p>
                      <a:r>
                        <a:rPr lang="en-US" dirty="0"/>
                        <a:t>Vehicle Capital Purchase</a:t>
                      </a:r>
                    </a:p>
                  </a:txBody>
                  <a:tcPr/>
                </a:tc>
                <a:tc>
                  <a:txBody>
                    <a:bodyPr/>
                    <a:lstStyle/>
                    <a:p>
                      <a:pPr algn="r"/>
                      <a:r>
                        <a:rPr lang="en-US"/>
                        <a:t>-</a:t>
                      </a:r>
                      <a:endParaRPr lang="en-US" dirty="0"/>
                    </a:p>
                  </a:txBody>
                  <a:tcPr/>
                </a:tc>
                <a:tc>
                  <a:txBody>
                    <a:bodyPr/>
                    <a:lstStyle/>
                    <a:p>
                      <a:pPr algn="r"/>
                      <a:r>
                        <a:rPr lang="en-US"/>
                        <a:t>-</a:t>
                      </a:r>
                      <a:endParaRPr lang="en-US" dirty="0"/>
                    </a:p>
                  </a:txBody>
                  <a:tcPr/>
                </a:tc>
                <a:tc>
                  <a:txBody>
                    <a:bodyPr/>
                    <a:lstStyle/>
                    <a:p>
                      <a:pPr algn="r"/>
                      <a:r>
                        <a:rPr lang="en-US"/>
                        <a:t>-</a:t>
                      </a:r>
                      <a:endParaRPr lang="en-US" dirty="0"/>
                    </a:p>
                  </a:txBody>
                  <a:tcPr/>
                </a:tc>
                <a:tc>
                  <a:txBody>
                    <a:bodyPr/>
                    <a:lstStyle/>
                    <a:p>
                      <a:pPr algn="r"/>
                      <a:r>
                        <a:rPr lang="en-US" dirty="0"/>
                        <a:t>$40,000</a:t>
                      </a:r>
                    </a:p>
                  </a:txBody>
                  <a:tcPr/>
                </a:tc>
                <a:tc>
                  <a:txBody>
                    <a:bodyPr/>
                    <a:lstStyle/>
                    <a:p>
                      <a:pPr algn="r"/>
                      <a:r>
                        <a:rPr lang="en-US"/>
                        <a:t>-</a:t>
                      </a:r>
                      <a:endParaRPr lang="en-US" dirty="0"/>
                    </a:p>
                  </a:txBody>
                  <a:tcPr/>
                </a:tc>
                <a:extLst>
                  <a:ext uri="{0D108BD9-81ED-4DB2-BD59-A6C34878D82A}">
                    <a16:rowId xmlns:a16="http://schemas.microsoft.com/office/drawing/2014/main" val="618383092"/>
                  </a:ext>
                </a:extLst>
              </a:tr>
              <a:tr h="480619">
                <a:tc>
                  <a:txBody>
                    <a:bodyPr/>
                    <a:lstStyle/>
                    <a:p>
                      <a:r>
                        <a:rPr lang="en-US" dirty="0"/>
                        <a:t>Provision for GIS Server Upgrades</a:t>
                      </a:r>
                    </a:p>
                  </a:txBody>
                  <a:tcPr/>
                </a:tc>
                <a:tc>
                  <a:txBody>
                    <a:bodyPr/>
                    <a:lstStyle/>
                    <a:p>
                      <a:pPr algn="r"/>
                      <a:r>
                        <a:rPr lang="en-US" dirty="0"/>
                        <a:t>$8,000</a:t>
                      </a:r>
                    </a:p>
                  </a:txBody>
                  <a:tcPr/>
                </a:tc>
                <a:tc>
                  <a:txBody>
                    <a:bodyPr/>
                    <a:lstStyle/>
                    <a:p>
                      <a:pPr algn="r"/>
                      <a:r>
                        <a:rPr lang="en-US" dirty="0"/>
                        <a:t>$20,000</a:t>
                      </a:r>
                    </a:p>
                  </a:txBody>
                  <a:tcPr/>
                </a:tc>
                <a:tc>
                  <a:txBody>
                    <a:bodyPr/>
                    <a:lstStyle/>
                    <a:p>
                      <a:pPr algn="r"/>
                      <a:r>
                        <a:rPr lang="en-US" dirty="0"/>
                        <a:t>$8,000</a:t>
                      </a:r>
                    </a:p>
                  </a:txBody>
                  <a:tcPr/>
                </a:tc>
                <a:tc>
                  <a:txBody>
                    <a:bodyPr/>
                    <a:lstStyle/>
                    <a:p>
                      <a:pPr algn="r"/>
                      <a:r>
                        <a:rPr lang="en-US" dirty="0"/>
                        <a:t>8,000</a:t>
                      </a:r>
                    </a:p>
                  </a:txBody>
                  <a:tcPr/>
                </a:tc>
                <a:tc>
                  <a:txBody>
                    <a:bodyPr/>
                    <a:lstStyle/>
                    <a:p>
                      <a:pPr algn="r"/>
                      <a:r>
                        <a:rPr lang="en-US" dirty="0"/>
                        <a:t>-</a:t>
                      </a:r>
                    </a:p>
                  </a:txBody>
                  <a:tcPr/>
                </a:tc>
                <a:extLst>
                  <a:ext uri="{0D108BD9-81ED-4DB2-BD59-A6C34878D82A}">
                    <a16:rowId xmlns:a16="http://schemas.microsoft.com/office/drawing/2014/main" val="1262743302"/>
                  </a:ext>
                </a:extLst>
              </a:tr>
              <a:tr h="480619">
                <a:tc>
                  <a:txBody>
                    <a:bodyPr/>
                    <a:lstStyle/>
                    <a:p>
                      <a:r>
                        <a:rPr lang="en-US" dirty="0" err="1"/>
                        <a:t>CityWorks</a:t>
                      </a:r>
                      <a:r>
                        <a:rPr lang="en-US" dirty="0"/>
                        <a:t> Implementation</a:t>
                      </a:r>
                    </a:p>
                  </a:txBody>
                  <a:tcPr/>
                </a:tc>
                <a:tc>
                  <a:txBody>
                    <a:bodyPr/>
                    <a:lstStyle/>
                    <a:p>
                      <a:pPr algn="r"/>
                      <a:r>
                        <a:rPr lang="en-US" dirty="0"/>
                        <a:t>340,000</a:t>
                      </a:r>
                    </a:p>
                  </a:txBody>
                  <a:tcPr/>
                </a:tc>
                <a:tc>
                  <a:txBody>
                    <a:bodyPr/>
                    <a:lstStyle/>
                    <a:p>
                      <a:pPr algn="r"/>
                      <a:r>
                        <a:rPr lang="en-US" dirty="0"/>
                        <a:t>40,000</a:t>
                      </a:r>
                    </a:p>
                  </a:txBody>
                  <a:tcPr/>
                </a:tc>
                <a:tc>
                  <a:txBody>
                    <a:bodyPr/>
                    <a:lstStyle/>
                    <a:p>
                      <a:pPr algn="r"/>
                      <a:r>
                        <a:rPr lang="en-US" dirty="0"/>
                        <a:t>-</a:t>
                      </a:r>
                    </a:p>
                  </a:txBody>
                  <a:tcPr/>
                </a:tc>
                <a:tc>
                  <a:txBody>
                    <a:bodyPr/>
                    <a:lstStyle/>
                    <a:p>
                      <a:pPr algn="r"/>
                      <a:r>
                        <a:rPr lang="en-US" dirty="0"/>
                        <a:t>-</a:t>
                      </a:r>
                    </a:p>
                  </a:txBody>
                  <a:tcPr/>
                </a:tc>
                <a:tc>
                  <a:txBody>
                    <a:bodyPr/>
                    <a:lstStyle/>
                    <a:p>
                      <a:pPr algn="r"/>
                      <a:r>
                        <a:rPr lang="en-US" dirty="0"/>
                        <a:t>-</a:t>
                      </a:r>
                    </a:p>
                  </a:txBody>
                  <a:tcPr/>
                </a:tc>
                <a:extLst>
                  <a:ext uri="{0D108BD9-81ED-4DB2-BD59-A6C34878D82A}">
                    <a16:rowId xmlns:a16="http://schemas.microsoft.com/office/drawing/2014/main" val="3058190783"/>
                  </a:ext>
                </a:extLst>
              </a:tr>
              <a:tr h="480619">
                <a:tc>
                  <a:txBody>
                    <a:bodyPr/>
                    <a:lstStyle/>
                    <a:p>
                      <a:r>
                        <a:rPr lang="en-US" b="1" dirty="0"/>
                        <a:t>Total</a:t>
                      </a:r>
                    </a:p>
                  </a:txBody>
                  <a:tcPr/>
                </a:tc>
                <a:tc>
                  <a:txBody>
                    <a:bodyPr/>
                    <a:lstStyle/>
                    <a:p>
                      <a:pPr algn="r"/>
                      <a:r>
                        <a:rPr lang="en-US" b="1" dirty="0"/>
                        <a:t>$348,000</a:t>
                      </a:r>
                    </a:p>
                  </a:txBody>
                  <a:tcPr/>
                </a:tc>
                <a:tc>
                  <a:txBody>
                    <a:bodyPr/>
                    <a:lstStyle/>
                    <a:p>
                      <a:pPr algn="r"/>
                      <a:r>
                        <a:rPr lang="en-US" b="1" dirty="0"/>
                        <a:t>$60,000</a:t>
                      </a:r>
                    </a:p>
                  </a:txBody>
                  <a:tcPr/>
                </a:tc>
                <a:tc>
                  <a:txBody>
                    <a:bodyPr/>
                    <a:lstStyle/>
                    <a:p>
                      <a:pPr algn="r"/>
                      <a:r>
                        <a:rPr lang="en-US" b="1"/>
                        <a:t>$8,000</a:t>
                      </a:r>
                      <a:endParaRPr lang="en-US" b="1" dirty="0"/>
                    </a:p>
                  </a:txBody>
                  <a:tcPr/>
                </a:tc>
                <a:tc>
                  <a:txBody>
                    <a:bodyPr/>
                    <a:lstStyle/>
                    <a:p>
                      <a:pPr algn="r"/>
                      <a:r>
                        <a:rPr lang="en-US" b="1"/>
                        <a:t>$48,000</a:t>
                      </a:r>
                      <a:endParaRPr lang="en-US" b="1" dirty="0"/>
                    </a:p>
                  </a:txBody>
                  <a:tcPr/>
                </a:tc>
                <a:tc>
                  <a:txBody>
                    <a:bodyPr/>
                    <a:lstStyle/>
                    <a:p>
                      <a:pPr algn="r"/>
                      <a:r>
                        <a:rPr lang="en-US" b="1" dirty="0"/>
                        <a:t>-</a:t>
                      </a:r>
                    </a:p>
                  </a:txBody>
                  <a:tcPr/>
                </a:tc>
                <a:extLst>
                  <a:ext uri="{0D108BD9-81ED-4DB2-BD59-A6C34878D82A}">
                    <a16:rowId xmlns:a16="http://schemas.microsoft.com/office/drawing/2014/main" val="800377663"/>
                  </a:ext>
                </a:extLst>
              </a:tr>
            </a:tbl>
          </a:graphicData>
        </a:graphic>
      </p:graphicFrame>
    </p:spTree>
    <p:extLst>
      <p:ext uri="{BB962C8B-B14F-4D97-AF65-F5344CB8AC3E}">
        <p14:creationId xmlns:p14="http://schemas.microsoft.com/office/powerpoint/2010/main" val="1511029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16</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1313681"/>
            <a:ext cx="10515600" cy="873350"/>
          </a:xfrm>
        </p:spPr>
        <p:txBody>
          <a:bodyPr>
            <a:normAutofit/>
          </a:bodyPr>
          <a:lstStyle/>
          <a:p>
            <a:pPr algn="ctr"/>
            <a:r>
              <a:rPr lang="en-US" dirty="0"/>
              <a:t>Reserves ​</a:t>
            </a:r>
            <a:endParaRPr lang="en-CA" dirty="0"/>
          </a:p>
        </p:txBody>
      </p:sp>
      <p:graphicFrame>
        <p:nvGraphicFramePr>
          <p:cNvPr id="2" name="Table 1">
            <a:extLst>
              <a:ext uri="{FF2B5EF4-FFF2-40B4-BE49-F238E27FC236}">
                <a16:creationId xmlns:a16="http://schemas.microsoft.com/office/drawing/2014/main" id="{18BAE1C7-704D-4EBB-8A04-093A13F58E3C}"/>
              </a:ext>
            </a:extLst>
          </p:cNvPr>
          <p:cNvGraphicFramePr>
            <a:graphicFrameLocks noGrp="1"/>
          </p:cNvGraphicFramePr>
          <p:nvPr>
            <p:extLst>
              <p:ext uri="{D42A27DB-BD31-4B8C-83A1-F6EECF244321}">
                <p14:modId xmlns:p14="http://schemas.microsoft.com/office/powerpoint/2010/main" val="3049079972"/>
              </p:ext>
            </p:extLst>
          </p:nvPr>
        </p:nvGraphicFramePr>
        <p:xfrm>
          <a:off x="838200" y="2605042"/>
          <a:ext cx="10082349" cy="2711540"/>
        </p:xfrm>
        <a:graphic>
          <a:graphicData uri="http://schemas.openxmlformats.org/drawingml/2006/table">
            <a:tbl>
              <a:tblPr firstRow="1" bandRow="1">
                <a:tableStyleId>{21E4AEA4-8DFA-4A89-87EB-49C32662AFE0}</a:tableStyleId>
              </a:tblPr>
              <a:tblGrid>
                <a:gridCol w="6661755">
                  <a:extLst>
                    <a:ext uri="{9D8B030D-6E8A-4147-A177-3AD203B41FA5}">
                      <a16:colId xmlns:a16="http://schemas.microsoft.com/office/drawing/2014/main" val="947452481"/>
                    </a:ext>
                  </a:extLst>
                </a:gridCol>
                <a:gridCol w="3420594">
                  <a:extLst>
                    <a:ext uri="{9D8B030D-6E8A-4147-A177-3AD203B41FA5}">
                      <a16:colId xmlns:a16="http://schemas.microsoft.com/office/drawing/2014/main" val="2132625242"/>
                    </a:ext>
                  </a:extLst>
                </a:gridCol>
              </a:tblGrid>
              <a:tr h="542308">
                <a:tc>
                  <a:txBody>
                    <a:bodyPr/>
                    <a:lstStyle/>
                    <a:p>
                      <a:r>
                        <a:rPr lang="en-US" sz="2400" dirty="0"/>
                        <a:t>Reserve</a:t>
                      </a:r>
                    </a:p>
                  </a:txBody>
                  <a:tcPr>
                    <a:solidFill>
                      <a:schemeClr val="tx2">
                        <a:lumMod val="60000"/>
                        <a:lumOff val="40000"/>
                      </a:schemeClr>
                    </a:solidFill>
                  </a:tcPr>
                </a:tc>
                <a:tc>
                  <a:txBody>
                    <a:bodyPr/>
                    <a:lstStyle/>
                    <a:p>
                      <a:r>
                        <a:rPr lang="en-US" sz="2400" dirty="0"/>
                        <a:t>2024 Ending Balance</a:t>
                      </a:r>
                    </a:p>
                  </a:txBody>
                  <a:tcPr>
                    <a:solidFill>
                      <a:schemeClr val="tx2">
                        <a:lumMod val="60000"/>
                        <a:lumOff val="40000"/>
                      </a:schemeClr>
                    </a:solidFill>
                  </a:tcPr>
                </a:tc>
                <a:extLst>
                  <a:ext uri="{0D108BD9-81ED-4DB2-BD59-A6C34878D82A}">
                    <a16:rowId xmlns:a16="http://schemas.microsoft.com/office/drawing/2014/main" val="1874728187"/>
                  </a:ext>
                </a:extLst>
              </a:tr>
              <a:tr h="542308">
                <a:tc>
                  <a:txBody>
                    <a:bodyPr/>
                    <a:lstStyle/>
                    <a:p>
                      <a:r>
                        <a:rPr lang="en-US" sz="2400" dirty="0"/>
                        <a:t>500 – Planning Future Expenditure Reserve</a:t>
                      </a:r>
                    </a:p>
                  </a:txBody>
                  <a:tcPr/>
                </a:tc>
                <a:tc>
                  <a:txBody>
                    <a:bodyPr/>
                    <a:lstStyle/>
                    <a:p>
                      <a:pPr algn="r"/>
                      <a:r>
                        <a:rPr lang="en-US" sz="2400"/>
                        <a:t>$1,061,058</a:t>
                      </a:r>
                      <a:endParaRPr lang="en-US" sz="2400" dirty="0"/>
                    </a:p>
                  </a:txBody>
                  <a:tcPr/>
                </a:tc>
                <a:extLst>
                  <a:ext uri="{0D108BD9-81ED-4DB2-BD59-A6C34878D82A}">
                    <a16:rowId xmlns:a16="http://schemas.microsoft.com/office/drawing/2014/main" val="3595985836"/>
                  </a:ext>
                </a:extLst>
              </a:tr>
              <a:tr h="542308">
                <a:tc>
                  <a:txBody>
                    <a:bodyPr/>
                    <a:lstStyle/>
                    <a:p>
                      <a:r>
                        <a:rPr lang="en-US" sz="2400" dirty="0"/>
                        <a:t>501 – GIS Future Expenditure Reserve</a:t>
                      </a:r>
                    </a:p>
                  </a:txBody>
                  <a:tcPr/>
                </a:tc>
                <a:tc>
                  <a:txBody>
                    <a:bodyPr/>
                    <a:lstStyle/>
                    <a:p>
                      <a:pPr algn="r"/>
                      <a:r>
                        <a:rPr lang="en-US" sz="2400"/>
                        <a:t>102,044</a:t>
                      </a:r>
                      <a:endParaRPr lang="en-US" sz="2400" dirty="0"/>
                    </a:p>
                  </a:txBody>
                  <a:tcPr/>
                </a:tc>
                <a:extLst>
                  <a:ext uri="{0D108BD9-81ED-4DB2-BD59-A6C34878D82A}">
                    <a16:rowId xmlns:a16="http://schemas.microsoft.com/office/drawing/2014/main" val="3871472920"/>
                  </a:ext>
                </a:extLst>
              </a:tr>
              <a:tr h="542308">
                <a:tc>
                  <a:txBody>
                    <a:bodyPr/>
                    <a:lstStyle/>
                    <a:p>
                      <a:r>
                        <a:rPr lang="en-US" sz="2400" dirty="0"/>
                        <a:t>850 – Planning Service Capital Works Reserve</a:t>
                      </a:r>
                    </a:p>
                  </a:txBody>
                  <a:tcPr/>
                </a:tc>
                <a:tc>
                  <a:txBody>
                    <a:bodyPr/>
                    <a:lstStyle/>
                    <a:p>
                      <a:pPr algn="r"/>
                      <a:r>
                        <a:rPr lang="en-US" sz="2400"/>
                        <a:t>83,837</a:t>
                      </a:r>
                      <a:endParaRPr lang="en-US" sz="2400" dirty="0"/>
                    </a:p>
                  </a:txBody>
                  <a:tcPr/>
                </a:tc>
                <a:extLst>
                  <a:ext uri="{0D108BD9-81ED-4DB2-BD59-A6C34878D82A}">
                    <a16:rowId xmlns:a16="http://schemas.microsoft.com/office/drawing/2014/main" val="2882270760"/>
                  </a:ext>
                </a:extLst>
              </a:tr>
              <a:tr h="542308">
                <a:tc>
                  <a:txBody>
                    <a:bodyPr/>
                    <a:lstStyle/>
                    <a:p>
                      <a:r>
                        <a:rPr lang="en-US" sz="2400" dirty="0"/>
                        <a:t>Total</a:t>
                      </a:r>
                    </a:p>
                  </a:txBody>
                  <a:tcPr/>
                </a:tc>
                <a:tc>
                  <a:txBody>
                    <a:bodyPr/>
                    <a:lstStyle/>
                    <a:p>
                      <a:pPr algn="r"/>
                      <a:r>
                        <a:rPr lang="en-US" sz="2400"/>
                        <a:t>$1,246,939</a:t>
                      </a:r>
                      <a:endParaRPr lang="en-US" sz="2400" dirty="0"/>
                    </a:p>
                  </a:txBody>
                  <a:tcPr/>
                </a:tc>
                <a:extLst>
                  <a:ext uri="{0D108BD9-81ED-4DB2-BD59-A6C34878D82A}">
                    <a16:rowId xmlns:a16="http://schemas.microsoft.com/office/drawing/2014/main" val="154700705"/>
                  </a:ext>
                </a:extLst>
              </a:tr>
            </a:tbl>
          </a:graphicData>
        </a:graphic>
      </p:graphicFrame>
      <p:sp>
        <p:nvSpPr>
          <p:cNvPr id="5" name="TextBox 4">
            <a:extLst>
              <a:ext uri="{FF2B5EF4-FFF2-40B4-BE49-F238E27FC236}">
                <a16:creationId xmlns:a16="http://schemas.microsoft.com/office/drawing/2014/main" id="{249A5A00-6666-4CD6-A2A5-B65E23A00BC4}"/>
              </a:ext>
            </a:extLst>
          </p:cNvPr>
          <p:cNvSpPr txBox="1"/>
          <p:nvPr/>
        </p:nvSpPr>
        <p:spPr>
          <a:xfrm>
            <a:off x="4376057" y="1998617"/>
            <a:ext cx="2978332" cy="461665"/>
          </a:xfrm>
          <a:prstGeom prst="rect">
            <a:avLst/>
          </a:prstGeom>
          <a:noFill/>
        </p:spPr>
        <p:txBody>
          <a:bodyPr wrap="square" rtlCol="0">
            <a:spAutoFit/>
          </a:bodyPr>
          <a:lstStyle/>
          <a:p>
            <a:r>
              <a:rPr lang="en-US" sz="2400" dirty="0"/>
              <a:t>Projected Balances</a:t>
            </a:r>
          </a:p>
        </p:txBody>
      </p:sp>
    </p:spTree>
    <p:extLst>
      <p:ext uri="{BB962C8B-B14F-4D97-AF65-F5344CB8AC3E}">
        <p14:creationId xmlns:p14="http://schemas.microsoft.com/office/powerpoint/2010/main" val="4084577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17</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1313681"/>
            <a:ext cx="10515600" cy="873350"/>
          </a:xfrm>
        </p:spPr>
        <p:txBody>
          <a:bodyPr/>
          <a:lstStyle/>
          <a:p>
            <a:pPr algn="ctr"/>
            <a:r>
              <a:rPr lang="en-US" dirty="0"/>
              <a:t>Planning F/E Reserve​ (#500)</a:t>
            </a:r>
            <a:endParaRPr lang="en-CA" dirty="0"/>
          </a:p>
        </p:txBody>
      </p:sp>
      <p:graphicFrame>
        <p:nvGraphicFramePr>
          <p:cNvPr id="2" name="Table 1">
            <a:extLst>
              <a:ext uri="{FF2B5EF4-FFF2-40B4-BE49-F238E27FC236}">
                <a16:creationId xmlns:a16="http://schemas.microsoft.com/office/drawing/2014/main" id="{CCB5DDBE-A4A8-4A6F-9BE9-8BFDA61476BC}"/>
              </a:ext>
            </a:extLst>
          </p:cNvPr>
          <p:cNvGraphicFramePr>
            <a:graphicFrameLocks noGrp="1"/>
          </p:cNvGraphicFramePr>
          <p:nvPr>
            <p:extLst>
              <p:ext uri="{D42A27DB-BD31-4B8C-83A1-F6EECF244321}">
                <p14:modId xmlns:p14="http://schemas.microsoft.com/office/powerpoint/2010/main" val="1757128149"/>
              </p:ext>
            </p:extLst>
          </p:nvPr>
        </p:nvGraphicFramePr>
        <p:xfrm>
          <a:off x="316089" y="2677885"/>
          <a:ext cx="11435647" cy="3226525"/>
        </p:xfrm>
        <a:graphic>
          <a:graphicData uri="http://schemas.openxmlformats.org/drawingml/2006/table">
            <a:tbl>
              <a:tblPr firstRow="1" bandRow="1">
                <a:tableStyleId>{21E4AEA4-8DFA-4A89-87EB-49C32662AFE0}</a:tableStyleId>
              </a:tblPr>
              <a:tblGrid>
                <a:gridCol w="3703796">
                  <a:extLst>
                    <a:ext uri="{9D8B030D-6E8A-4147-A177-3AD203B41FA5}">
                      <a16:colId xmlns:a16="http://schemas.microsoft.com/office/drawing/2014/main" val="2268933550"/>
                    </a:ext>
                  </a:extLst>
                </a:gridCol>
                <a:gridCol w="1570120">
                  <a:extLst>
                    <a:ext uri="{9D8B030D-6E8A-4147-A177-3AD203B41FA5}">
                      <a16:colId xmlns:a16="http://schemas.microsoft.com/office/drawing/2014/main" val="2545834229"/>
                    </a:ext>
                  </a:extLst>
                </a:gridCol>
                <a:gridCol w="1517342">
                  <a:extLst>
                    <a:ext uri="{9D8B030D-6E8A-4147-A177-3AD203B41FA5}">
                      <a16:colId xmlns:a16="http://schemas.microsoft.com/office/drawing/2014/main" val="2107080935"/>
                    </a:ext>
                  </a:extLst>
                </a:gridCol>
                <a:gridCol w="1504149">
                  <a:extLst>
                    <a:ext uri="{9D8B030D-6E8A-4147-A177-3AD203B41FA5}">
                      <a16:colId xmlns:a16="http://schemas.microsoft.com/office/drawing/2014/main" val="2172834494"/>
                    </a:ext>
                  </a:extLst>
                </a:gridCol>
                <a:gridCol w="1570120">
                  <a:extLst>
                    <a:ext uri="{9D8B030D-6E8A-4147-A177-3AD203B41FA5}">
                      <a16:colId xmlns:a16="http://schemas.microsoft.com/office/drawing/2014/main" val="1301407936"/>
                    </a:ext>
                  </a:extLst>
                </a:gridCol>
                <a:gridCol w="1570120">
                  <a:extLst>
                    <a:ext uri="{9D8B030D-6E8A-4147-A177-3AD203B41FA5}">
                      <a16:colId xmlns:a16="http://schemas.microsoft.com/office/drawing/2014/main" val="1835238455"/>
                    </a:ext>
                  </a:extLst>
                </a:gridCol>
              </a:tblGrid>
              <a:tr h="645305">
                <a:tc>
                  <a:txBody>
                    <a:bodyPr/>
                    <a:lstStyle/>
                    <a:p>
                      <a:pPr algn="ctr"/>
                      <a:endParaRPr lang="en-US" sz="2400" dirty="0"/>
                    </a:p>
                  </a:txBody>
                  <a:tcPr>
                    <a:solidFill>
                      <a:schemeClr val="tx2">
                        <a:lumMod val="60000"/>
                        <a:lumOff val="40000"/>
                      </a:schemeClr>
                    </a:solidFill>
                  </a:tcPr>
                </a:tc>
                <a:tc>
                  <a:txBody>
                    <a:bodyPr/>
                    <a:lstStyle/>
                    <a:p>
                      <a:pPr algn="ctr"/>
                      <a:r>
                        <a:rPr lang="en-US" sz="2400" dirty="0"/>
                        <a:t>2025</a:t>
                      </a:r>
                    </a:p>
                  </a:txBody>
                  <a:tcPr>
                    <a:solidFill>
                      <a:schemeClr val="tx2">
                        <a:lumMod val="60000"/>
                        <a:lumOff val="40000"/>
                      </a:schemeClr>
                    </a:solidFill>
                  </a:tcPr>
                </a:tc>
                <a:tc>
                  <a:txBody>
                    <a:bodyPr/>
                    <a:lstStyle/>
                    <a:p>
                      <a:pPr algn="ctr"/>
                      <a:r>
                        <a:rPr lang="en-US" sz="2400" dirty="0"/>
                        <a:t>2026</a:t>
                      </a:r>
                    </a:p>
                  </a:txBody>
                  <a:tcPr>
                    <a:solidFill>
                      <a:schemeClr val="tx2">
                        <a:lumMod val="60000"/>
                        <a:lumOff val="40000"/>
                      </a:schemeClr>
                    </a:solidFill>
                  </a:tcPr>
                </a:tc>
                <a:tc>
                  <a:txBody>
                    <a:bodyPr/>
                    <a:lstStyle/>
                    <a:p>
                      <a:pPr algn="ctr"/>
                      <a:r>
                        <a:rPr lang="en-US" sz="2400" dirty="0"/>
                        <a:t>2027</a:t>
                      </a:r>
                    </a:p>
                  </a:txBody>
                  <a:tcPr>
                    <a:solidFill>
                      <a:schemeClr val="tx2">
                        <a:lumMod val="60000"/>
                        <a:lumOff val="40000"/>
                      </a:schemeClr>
                    </a:solidFill>
                  </a:tcPr>
                </a:tc>
                <a:tc>
                  <a:txBody>
                    <a:bodyPr/>
                    <a:lstStyle/>
                    <a:p>
                      <a:pPr algn="ctr"/>
                      <a:r>
                        <a:rPr lang="en-US" sz="2400" dirty="0"/>
                        <a:t>2028</a:t>
                      </a:r>
                    </a:p>
                  </a:txBody>
                  <a:tcPr>
                    <a:solidFill>
                      <a:schemeClr val="tx2">
                        <a:lumMod val="60000"/>
                        <a:lumOff val="40000"/>
                      </a:schemeClr>
                    </a:solidFill>
                  </a:tcPr>
                </a:tc>
                <a:tc>
                  <a:txBody>
                    <a:bodyPr/>
                    <a:lstStyle/>
                    <a:p>
                      <a:pPr algn="ctr"/>
                      <a:r>
                        <a:rPr lang="en-US" sz="2400" dirty="0"/>
                        <a:t>2029</a:t>
                      </a:r>
                    </a:p>
                  </a:txBody>
                  <a:tcPr>
                    <a:solidFill>
                      <a:schemeClr val="tx2">
                        <a:lumMod val="60000"/>
                        <a:lumOff val="40000"/>
                      </a:schemeClr>
                    </a:solidFill>
                  </a:tcPr>
                </a:tc>
                <a:extLst>
                  <a:ext uri="{0D108BD9-81ED-4DB2-BD59-A6C34878D82A}">
                    <a16:rowId xmlns:a16="http://schemas.microsoft.com/office/drawing/2014/main" val="717019744"/>
                  </a:ext>
                </a:extLst>
              </a:tr>
              <a:tr h="645305">
                <a:tc>
                  <a:txBody>
                    <a:bodyPr/>
                    <a:lstStyle/>
                    <a:p>
                      <a:r>
                        <a:rPr lang="en-US" sz="1800"/>
                        <a:t>Opening Balance</a:t>
                      </a:r>
                      <a:endParaRPr lang="en-US" sz="1800" dirty="0"/>
                    </a:p>
                  </a:txBody>
                  <a:tcPr/>
                </a:tc>
                <a:tc>
                  <a:txBody>
                    <a:bodyPr/>
                    <a:lstStyle/>
                    <a:p>
                      <a:pPr algn="r"/>
                      <a:r>
                        <a:rPr lang="en-US" sz="1800" dirty="0"/>
                        <a:t>$1,061,058</a:t>
                      </a:r>
                    </a:p>
                  </a:txBody>
                  <a:tcPr/>
                </a:tc>
                <a:tc>
                  <a:txBody>
                    <a:bodyPr/>
                    <a:lstStyle/>
                    <a:p>
                      <a:pPr algn="r"/>
                      <a:r>
                        <a:rPr lang="en-US" sz="1800" dirty="0"/>
                        <a:t>$497,558</a:t>
                      </a:r>
                    </a:p>
                  </a:txBody>
                  <a:tcPr/>
                </a:tc>
                <a:tc>
                  <a:txBody>
                    <a:bodyPr/>
                    <a:lstStyle/>
                    <a:p>
                      <a:pPr algn="r"/>
                      <a:r>
                        <a:rPr lang="en-US" sz="1800" dirty="0"/>
                        <a:t>$301,255</a:t>
                      </a:r>
                    </a:p>
                  </a:txBody>
                  <a:tcPr/>
                </a:tc>
                <a:tc>
                  <a:txBody>
                    <a:bodyPr/>
                    <a:lstStyle/>
                    <a:p>
                      <a:pPr algn="r"/>
                      <a:r>
                        <a:rPr lang="en-US" sz="1800" dirty="0"/>
                        <a:t>$308,255</a:t>
                      </a:r>
                    </a:p>
                  </a:txBody>
                  <a:tcPr/>
                </a:tc>
                <a:tc>
                  <a:txBody>
                    <a:bodyPr/>
                    <a:lstStyle/>
                    <a:p>
                      <a:pPr algn="r"/>
                      <a:r>
                        <a:rPr lang="en-US" sz="1800" dirty="0"/>
                        <a:t>$313,791</a:t>
                      </a:r>
                    </a:p>
                  </a:txBody>
                  <a:tcPr/>
                </a:tc>
                <a:extLst>
                  <a:ext uri="{0D108BD9-81ED-4DB2-BD59-A6C34878D82A}">
                    <a16:rowId xmlns:a16="http://schemas.microsoft.com/office/drawing/2014/main" val="4118095699"/>
                  </a:ext>
                </a:extLst>
              </a:tr>
              <a:tr h="645305">
                <a:tc>
                  <a:txBody>
                    <a:bodyPr/>
                    <a:lstStyle/>
                    <a:p>
                      <a:r>
                        <a:rPr lang="en-US" sz="1800" dirty="0"/>
                        <a:t>Add: Contributions to Reserve</a:t>
                      </a:r>
                    </a:p>
                  </a:txBody>
                  <a:tcPr/>
                </a:tc>
                <a:tc>
                  <a:txBody>
                    <a:bodyPr/>
                    <a:lstStyle/>
                    <a:p>
                      <a:pPr algn="r"/>
                      <a:r>
                        <a:rPr lang="en-US" sz="1800" dirty="0"/>
                        <a:t>-</a:t>
                      </a:r>
                    </a:p>
                  </a:txBody>
                  <a:tcPr/>
                </a:tc>
                <a:tc>
                  <a:txBody>
                    <a:bodyPr/>
                    <a:lstStyle/>
                    <a:p>
                      <a:pPr algn="r"/>
                      <a:r>
                        <a:rPr lang="en-US" sz="1800" dirty="0"/>
                        <a:t>-</a:t>
                      </a:r>
                    </a:p>
                  </a:txBody>
                  <a:tcPr/>
                </a:tc>
                <a:tc>
                  <a:txBody>
                    <a:bodyPr/>
                    <a:lstStyle/>
                    <a:p>
                      <a:pPr algn="r"/>
                      <a:r>
                        <a:rPr lang="en-US" sz="1800" dirty="0"/>
                        <a:t>7,000</a:t>
                      </a:r>
                    </a:p>
                  </a:txBody>
                  <a:tcPr/>
                </a:tc>
                <a:tc>
                  <a:txBody>
                    <a:bodyPr/>
                    <a:lstStyle/>
                    <a:p>
                      <a:pPr algn="r"/>
                      <a:r>
                        <a:rPr lang="en-US" sz="1800" dirty="0"/>
                        <a:t>7,000</a:t>
                      </a:r>
                    </a:p>
                  </a:txBody>
                  <a:tcPr/>
                </a:tc>
                <a:tc>
                  <a:txBody>
                    <a:bodyPr/>
                    <a:lstStyle/>
                    <a:p>
                      <a:pPr algn="r"/>
                      <a:r>
                        <a:rPr lang="en-US" sz="1800" dirty="0"/>
                        <a:t>7,000</a:t>
                      </a:r>
                    </a:p>
                  </a:txBody>
                  <a:tcPr/>
                </a:tc>
                <a:extLst>
                  <a:ext uri="{0D108BD9-81ED-4DB2-BD59-A6C34878D82A}">
                    <a16:rowId xmlns:a16="http://schemas.microsoft.com/office/drawing/2014/main" val="1166556892"/>
                  </a:ext>
                </a:extLst>
              </a:tr>
              <a:tr h="645305">
                <a:tc>
                  <a:txBody>
                    <a:bodyPr/>
                    <a:lstStyle/>
                    <a:p>
                      <a:r>
                        <a:rPr lang="en-US" sz="1800" dirty="0"/>
                        <a:t>Less: Transfers from Reserve</a:t>
                      </a:r>
                    </a:p>
                  </a:txBody>
                  <a:tcPr/>
                </a:tc>
                <a:tc>
                  <a:txBody>
                    <a:bodyPr/>
                    <a:lstStyle/>
                    <a:p>
                      <a:pPr algn="r"/>
                      <a:r>
                        <a:rPr lang="en-US" sz="1800" dirty="0"/>
                        <a:t>563,500</a:t>
                      </a:r>
                    </a:p>
                  </a:txBody>
                  <a:tcPr/>
                </a:tc>
                <a:tc>
                  <a:txBody>
                    <a:bodyPr/>
                    <a:lstStyle/>
                    <a:p>
                      <a:pPr algn="r"/>
                      <a:r>
                        <a:rPr lang="en-US" sz="1800" dirty="0"/>
                        <a:t>196,303</a:t>
                      </a:r>
                    </a:p>
                  </a:txBody>
                  <a:tcPr/>
                </a:tc>
                <a:tc>
                  <a:txBody>
                    <a:bodyPr/>
                    <a:lstStyle/>
                    <a:p>
                      <a:pPr algn="r"/>
                      <a:r>
                        <a:rPr lang="en-US" sz="1800" dirty="0"/>
                        <a:t>-</a:t>
                      </a:r>
                    </a:p>
                  </a:txBody>
                  <a:tcPr/>
                </a:tc>
                <a:tc>
                  <a:txBody>
                    <a:bodyPr/>
                    <a:lstStyle/>
                    <a:p>
                      <a:pPr algn="r"/>
                      <a:r>
                        <a:rPr lang="en-US" sz="1800" dirty="0"/>
                        <a:t>1,464</a:t>
                      </a:r>
                    </a:p>
                  </a:txBody>
                  <a:tcPr/>
                </a:tc>
                <a:tc>
                  <a:txBody>
                    <a:bodyPr/>
                    <a:lstStyle/>
                    <a:p>
                      <a:pPr algn="r"/>
                      <a:r>
                        <a:rPr lang="en-US" sz="1800" dirty="0"/>
                        <a:t>-</a:t>
                      </a:r>
                    </a:p>
                  </a:txBody>
                  <a:tcPr/>
                </a:tc>
                <a:extLst>
                  <a:ext uri="{0D108BD9-81ED-4DB2-BD59-A6C34878D82A}">
                    <a16:rowId xmlns:a16="http://schemas.microsoft.com/office/drawing/2014/main" val="449622791"/>
                  </a:ext>
                </a:extLst>
              </a:tr>
              <a:tr h="645305">
                <a:tc>
                  <a:txBody>
                    <a:bodyPr/>
                    <a:lstStyle/>
                    <a:p>
                      <a:r>
                        <a:rPr lang="en-US" sz="1800" dirty="0"/>
                        <a:t>Ending Balance</a:t>
                      </a:r>
                    </a:p>
                  </a:txBody>
                  <a:tcPr/>
                </a:tc>
                <a:tc>
                  <a:txBody>
                    <a:bodyPr/>
                    <a:lstStyle/>
                    <a:p>
                      <a:pPr algn="r"/>
                      <a:r>
                        <a:rPr lang="en-US" sz="1800" dirty="0"/>
                        <a:t>$497,558</a:t>
                      </a:r>
                    </a:p>
                  </a:txBody>
                  <a:tcPr/>
                </a:tc>
                <a:tc>
                  <a:txBody>
                    <a:bodyPr/>
                    <a:lstStyle/>
                    <a:p>
                      <a:pPr algn="r"/>
                      <a:r>
                        <a:rPr lang="en-US" sz="1800" dirty="0"/>
                        <a:t>$301,255</a:t>
                      </a:r>
                    </a:p>
                  </a:txBody>
                  <a:tcPr/>
                </a:tc>
                <a:tc>
                  <a:txBody>
                    <a:bodyPr/>
                    <a:lstStyle/>
                    <a:p>
                      <a:pPr algn="r"/>
                      <a:r>
                        <a:rPr lang="en-US" sz="1800" dirty="0"/>
                        <a:t>$308,255</a:t>
                      </a:r>
                    </a:p>
                  </a:txBody>
                  <a:tcPr/>
                </a:tc>
                <a:tc>
                  <a:txBody>
                    <a:bodyPr/>
                    <a:lstStyle/>
                    <a:p>
                      <a:pPr algn="r"/>
                      <a:r>
                        <a:rPr lang="en-US" sz="1800" dirty="0"/>
                        <a:t>$313,791</a:t>
                      </a:r>
                    </a:p>
                  </a:txBody>
                  <a:tcPr/>
                </a:tc>
                <a:tc>
                  <a:txBody>
                    <a:bodyPr/>
                    <a:lstStyle/>
                    <a:p>
                      <a:pPr algn="r"/>
                      <a:r>
                        <a:rPr lang="en-US" sz="1800" dirty="0"/>
                        <a:t>$320,791</a:t>
                      </a:r>
                    </a:p>
                  </a:txBody>
                  <a:tcPr/>
                </a:tc>
                <a:extLst>
                  <a:ext uri="{0D108BD9-81ED-4DB2-BD59-A6C34878D82A}">
                    <a16:rowId xmlns:a16="http://schemas.microsoft.com/office/drawing/2014/main" val="79714145"/>
                  </a:ext>
                </a:extLst>
              </a:tr>
            </a:tbl>
          </a:graphicData>
        </a:graphic>
      </p:graphicFrame>
      <p:sp>
        <p:nvSpPr>
          <p:cNvPr id="3" name="TextBox 2">
            <a:extLst>
              <a:ext uri="{FF2B5EF4-FFF2-40B4-BE49-F238E27FC236}">
                <a16:creationId xmlns:a16="http://schemas.microsoft.com/office/drawing/2014/main" id="{0F692A6F-04F4-4D32-B1E7-6DCAC11B8120}"/>
              </a:ext>
            </a:extLst>
          </p:cNvPr>
          <p:cNvSpPr txBox="1"/>
          <p:nvPr/>
        </p:nvSpPr>
        <p:spPr>
          <a:xfrm>
            <a:off x="4376057" y="1998617"/>
            <a:ext cx="2978332" cy="461665"/>
          </a:xfrm>
          <a:prstGeom prst="rect">
            <a:avLst/>
          </a:prstGeom>
          <a:noFill/>
        </p:spPr>
        <p:txBody>
          <a:bodyPr wrap="square" rtlCol="0">
            <a:spAutoFit/>
          </a:bodyPr>
          <a:lstStyle/>
          <a:p>
            <a:r>
              <a:rPr lang="en-US" sz="2400" dirty="0"/>
              <a:t>Projected Balances</a:t>
            </a:r>
          </a:p>
        </p:txBody>
      </p:sp>
    </p:spTree>
    <p:extLst>
      <p:ext uri="{BB962C8B-B14F-4D97-AF65-F5344CB8AC3E}">
        <p14:creationId xmlns:p14="http://schemas.microsoft.com/office/powerpoint/2010/main" val="3039820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18</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1313681"/>
            <a:ext cx="10515600" cy="873350"/>
          </a:xfrm>
        </p:spPr>
        <p:txBody>
          <a:bodyPr/>
          <a:lstStyle/>
          <a:p>
            <a:pPr algn="ctr"/>
            <a:r>
              <a:rPr lang="en-US" dirty="0"/>
              <a:t>Planning GIS Reserve​ (#501)</a:t>
            </a:r>
            <a:endParaRPr lang="en-CA" dirty="0"/>
          </a:p>
        </p:txBody>
      </p:sp>
      <p:graphicFrame>
        <p:nvGraphicFramePr>
          <p:cNvPr id="2" name="Table 1">
            <a:extLst>
              <a:ext uri="{FF2B5EF4-FFF2-40B4-BE49-F238E27FC236}">
                <a16:creationId xmlns:a16="http://schemas.microsoft.com/office/drawing/2014/main" id="{CCB5DDBE-A4A8-4A6F-9BE9-8BFDA61476BC}"/>
              </a:ext>
            </a:extLst>
          </p:cNvPr>
          <p:cNvGraphicFramePr>
            <a:graphicFrameLocks noGrp="1"/>
          </p:cNvGraphicFramePr>
          <p:nvPr>
            <p:extLst>
              <p:ext uri="{D42A27DB-BD31-4B8C-83A1-F6EECF244321}">
                <p14:modId xmlns:p14="http://schemas.microsoft.com/office/powerpoint/2010/main" val="2960715171"/>
              </p:ext>
            </p:extLst>
          </p:nvPr>
        </p:nvGraphicFramePr>
        <p:xfrm>
          <a:off x="851916" y="2677885"/>
          <a:ext cx="10488169" cy="3226525"/>
        </p:xfrm>
        <a:graphic>
          <a:graphicData uri="http://schemas.openxmlformats.org/drawingml/2006/table">
            <a:tbl>
              <a:tblPr firstRow="1" bandRow="1">
                <a:tableStyleId>{21E4AEA4-8DFA-4A89-87EB-49C32662AFE0}</a:tableStyleId>
              </a:tblPr>
              <a:tblGrid>
                <a:gridCol w="3396925">
                  <a:extLst>
                    <a:ext uri="{9D8B030D-6E8A-4147-A177-3AD203B41FA5}">
                      <a16:colId xmlns:a16="http://schemas.microsoft.com/office/drawing/2014/main" val="2268933550"/>
                    </a:ext>
                  </a:extLst>
                </a:gridCol>
                <a:gridCol w="1440031">
                  <a:extLst>
                    <a:ext uri="{9D8B030D-6E8A-4147-A177-3AD203B41FA5}">
                      <a16:colId xmlns:a16="http://schemas.microsoft.com/office/drawing/2014/main" val="2545834229"/>
                    </a:ext>
                  </a:extLst>
                </a:gridCol>
                <a:gridCol w="1391625">
                  <a:extLst>
                    <a:ext uri="{9D8B030D-6E8A-4147-A177-3AD203B41FA5}">
                      <a16:colId xmlns:a16="http://schemas.microsoft.com/office/drawing/2014/main" val="2107080935"/>
                    </a:ext>
                  </a:extLst>
                </a:gridCol>
                <a:gridCol w="1379526">
                  <a:extLst>
                    <a:ext uri="{9D8B030D-6E8A-4147-A177-3AD203B41FA5}">
                      <a16:colId xmlns:a16="http://schemas.microsoft.com/office/drawing/2014/main" val="2172834494"/>
                    </a:ext>
                  </a:extLst>
                </a:gridCol>
                <a:gridCol w="1440031">
                  <a:extLst>
                    <a:ext uri="{9D8B030D-6E8A-4147-A177-3AD203B41FA5}">
                      <a16:colId xmlns:a16="http://schemas.microsoft.com/office/drawing/2014/main" val="1301407936"/>
                    </a:ext>
                  </a:extLst>
                </a:gridCol>
                <a:gridCol w="1440031">
                  <a:extLst>
                    <a:ext uri="{9D8B030D-6E8A-4147-A177-3AD203B41FA5}">
                      <a16:colId xmlns:a16="http://schemas.microsoft.com/office/drawing/2014/main" val="1971352055"/>
                    </a:ext>
                  </a:extLst>
                </a:gridCol>
              </a:tblGrid>
              <a:tr h="645305">
                <a:tc>
                  <a:txBody>
                    <a:bodyPr/>
                    <a:lstStyle/>
                    <a:p>
                      <a:pPr algn="ctr"/>
                      <a:endParaRPr lang="en-US" sz="2400" dirty="0"/>
                    </a:p>
                  </a:txBody>
                  <a:tcPr>
                    <a:solidFill>
                      <a:schemeClr val="tx2">
                        <a:lumMod val="60000"/>
                        <a:lumOff val="40000"/>
                      </a:schemeClr>
                    </a:solidFill>
                  </a:tcPr>
                </a:tc>
                <a:tc>
                  <a:txBody>
                    <a:bodyPr/>
                    <a:lstStyle/>
                    <a:p>
                      <a:pPr algn="ctr"/>
                      <a:r>
                        <a:rPr lang="en-US" sz="2400" dirty="0"/>
                        <a:t>2025</a:t>
                      </a:r>
                    </a:p>
                  </a:txBody>
                  <a:tcPr>
                    <a:solidFill>
                      <a:schemeClr val="tx2">
                        <a:lumMod val="60000"/>
                        <a:lumOff val="40000"/>
                      </a:schemeClr>
                    </a:solidFill>
                  </a:tcPr>
                </a:tc>
                <a:tc>
                  <a:txBody>
                    <a:bodyPr/>
                    <a:lstStyle/>
                    <a:p>
                      <a:pPr algn="ctr"/>
                      <a:r>
                        <a:rPr lang="en-US" sz="2400" dirty="0"/>
                        <a:t>2026</a:t>
                      </a:r>
                    </a:p>
                  </a:txBody>
                  <a:tcPr>
                    <a:solidFill>
                      <a:schemeClr val="tx2">
                        <a:lumMod val="60000"/>
                        <a:lumOff val="40000"/>
                      </a:schemeClr>
                    </a:solidFill>
                  </a:tcPr>
                </a:tc>
                <a:tc>
                  <a:txBody>
                    <a:bodyPr/>
                    <a:lstStyle/>
                    <a:p>
                      <a:pPr algn="ctr"/>
                      <a:r>
                        <a:rPr lang="en-US" sz="2400" dirty="0"/>
                        <a:t>2027</a:t>
                      </a:r>
                    </a:p>
                  </a:txBody>
                  <a:tcPr>
                    <a:solidFill>
                      <a:schemeClr val="tx2">
                        <a:lumMod val="60000"/>
                        <a:lumOff val="40000"/>
                      </a:schemeClr>
                    </a:solidFill>
                  </a:tcPr>
                </a:tc>
                <a:tc>
                  <a:txBody>
                    <a:bodyPr/>
                    <a:lstStyle/>
                    <a:p>
                      <a:pPr algn="ctr"/>
                      <a:r>
                        <a:rPr lang="en-US" sz="2400" dirty="0"/>
                        <a:t>2028</a:t>
                      </a:r>
                    </a:p>
                  </a:txBody>
                  <a:tcPr>
                    <a:solidFill>
                      <a:schemeClr val="tx2">
                        <a:lumMod val="60000"/>
                        <a:lumOff val="40000"/>
                      </a:schemeClr>
                    </a:solidFill>
                  </a:tcPr>
                </a:tc>
                <a:tc>
                  <a:txBody>
                    <a:bodyPr/>
                    <a:lstStyle/>
                    <a:p>
                      <a:pPr algn="ctr"/>
                      <a:r>
                        <a:rPr lang="en-US" sz="2400" dirty="0"/>
                        <a:t>2029</a:t>
                      </a:r>
                    </a:p>
                  </a:txBody>
                  <a:tcPr>
                    <a:solidFill>
                      <a:schemeClr val="tx2">
                        <a:lumMod val="60000"/>
                        <a:lumOff val="40000"/>
                      </a:schemeClr>
                    </a:solidFill>
                  </a:tcPr>
                </a:tc>
                <a:extLst>
                  <a:ext uri="{0D108BD9-81ED-4DB2-BD59-A6C34878D82A}">
                    <a16:rowId xmlns:a16="http://schemas.microsoft.com/office/drawing/2014/main" val="717019744"/>
                  </a:ext>
                </a:extLst>
              </a:tr>
              <a:tr h="645305">
                <a:tc>
                  <a:txBody>
                    <a:bodyPr/>
                    <a:lstStyle/>
                    <a:p>
                      <a:r>
                        <a:rPr lang="en-US" sz="1800" dirty="0"/>
                        <a:t>Opening Balance</a:t>
                      </a:r>
                    </a:p>
                  </a:txBody>
                  <a:tcPr/>
                </a:tc>
                <a:tc>
                  <a:txBody>
                    <a:bodyPr/>
                    <a:lstStyle/>
                    <a:p>
                      <a:pPr algn="r"/>
                      <a:r>
                        <a:rPr lang="en-US" sz="1800" dirty="0"/>
                        <a:t>$102,044</a:t>
                      </a:r>
                    </a:p>
                  </a:txBody>
                  <a:tcPr/>
                </a:tc>
                <a:tc>
                  <a:txBody>
                    <a:bodyPr/>
                    <a:lstStyle/>
                    <a:p>
                      <a:pPr algn="r"/>
                      <a:r>
                        <a:rPr lang="en-US" sz="1800" dirty="0"/>
                        <a:t>$109,044</a:t>
                      </a:r>
                    </a:p>
                  </a:txBody>
                  <a:tcPr/>
                </a:tc>
                <a:tc>
                  <a:txBody>
                    <a:bodyPr/>
                    <a:lstStyle/>
                    <a:p>
                      <a:pPr algn="r"/>
                      <a:r>
                        <a:rPr lang="en-US" sz="1800" dirty="0"/>
                        <a:t>$104,044</a:t>
                      </a:r>
                    </a:p>
                  </a:txBody>
                  <a:tcPr/>
                </a:tc>
                <a:tc>
                  <a:txBody>
                    <a:bodyPr/>
                    <a:lstStyle/>
                    <a:p>
                      <a:pPr algn="r"/>
                      <a:r>
                        <a:rPr lang="en-US" sz="1800" dirty="0"/>
                        <a:t>$111,044</a:t>
                      </a:r>
                    </a:p>
                  </a:txBody>
                  <a:tcPr/>
                </a:tc>
                <a:tc>
                  <a:txBody>
                    <a:bodyPr/>
                    <a:lstStyle/>
                    <a:p>
                      <a:pPr algn="r"/>
                      <a:r>
                        <a:rPr lang="en-US" sz="1800" dirty="0"/>
                        <a:t>$118,044</a:t>
                      </a:r>
                    </a:p>
                  </a:txBody>
                  <a:tcPr/>
                </a:tc>
                <a:extLst>
                  <a:ext uri="{0D108BD9-81ED-4DB2-BD59-A6C34878D82A}">
                    <a16:rowId xmlns:a16="http://schemas.microsoft.com/office/drawing/2014/main" val="4118095699"/>
                  </a:ext>
                </a:extLst>
              </a:tr>
              <a:tr h="645305">
                <a:tc>
                  <a:txBody>
                    <a:bodyPr/>
                    <a:lstStyle/>
                    <a:p>
                      <a:r>
                        <a:rPr lang="en-US" sz="1800" dirty="0"/>
                        <a:t>Add: Contributions to Reserve</a:t>
                      </a:r>
                    </a:p>
                  </a:txBody>
                  <a:tcPr/>
                </a:tc>
                <a:tc>
                  <a:txBody>
                    <a:bodyPr/>
                    <a:lstStyle/>
                    <a:p>
                      <a:pPr algn="r"/>
                      <a:r>
                        <a:rPr lang="en-US" sz="1800" dirty="0"/>
                        <a:t>15,000</a:t>
                      </a:r>
                    </a:p>
                  </a:txBody>
                  <a:tcPr/>
                </a:tc>
                <a:tc>
                  <a:txBody>
                    <a:bodyPr/>
                    <a:lstStyle/>
                    <a:p>
                      <a:pPr algn="r"/>
                      <a:r>
                        <a:rPr lang="en-US" sz="1800" dirty="0"/>
                        <a:t>15,000</a:t>
                      </a:r>
                    </a:p>
                  </a:txBody>
                  <a:tcPr/>
                </a:tc>
                <a:tc>
                  <a:txBody>
                    <a:bodyPr/>
                    <a:lstStyle/>
                    <a:p>
                      <a:pPr algn="r"/>
                      <a:r>
                        <a:rPr lang="en-US" sz="1800" dirty="0"/>
                        <a:t>15,000</a:t>
                      </a:r>
                    </a:p>
                  </a:txBody>
                  <a:tcPr/>
                </a:tc>
                <a:tc>
                  <a:txBody>
                    <a:bodyPr/>
                    <a:lstStyle/>
                    <a:p>
                      <a:pPr algn="r"/>
                      <a:r>
                        <a:rPr lang="en-US" sz="1800" dirty="0"/>
                        <a:t>15,000</a:t>
                      </a:r>
                    </a:p>
                  </a:txBody>
                  <a:tcPr/>
                </a:tc>
                <a:tc>
                  <a:txBody>
                    <a:bodyPr/>
                    <a:lstStyle/>
                    <a:p>
                      <a:pPr algn="r"/>
                      <a:r>
                        <a:rPr lang="en-US" sz="1800" dirty="0"/>
                        <a:t>15,000</a:t>
                      </a:r>
                    </a:p>
                  </a:txBody>
                  <a:tcPr/>
                </a:tc>
                <a:extLst>
                  <a:ext uri="{0D108BD9-81ED-4DB2-BD59-A6C34878D82A}">
                    <a16:rowId xmlns:a16="http://schemas.microsoft.com/office/drawing/2014/main" val="1166556892"/>
                  </a:ext>
                </a:extLst>
              </a:tr>
              <a:tr h="645305">
                <a:tc>
                  <a:txBody>
                    <a:bodyPr/>
                    <a:lstStyle/>
                    <a:p>
                      <a:r>
                        <a:rPr lang="en-US" sz="1800" dirty="0"/>
                        <a:t>Less: Transfers from Reserve</a:t>
                      </a:r>
                    </a:p>
                  </a:txBody>
                  <a:tcPr/>
                </a:tc>
                <a:tc>
                  <a:txBody>
                    <a:bodyPr/>
                    <a:lstStyle/>
                    <a:p>
                      <a:pPr algn="r"/>
                      <a:r>
                        <a:rPr lang="en-US" sz="1800" dirty="0"/>
                        <a:t>8,000</a:t>
                      </a:r>
                    </a:p>
                  </a:txBody>
                  <a:tcPr/>
                </a:tc>
                <a:tc>
                  <a:txBody>
                    <a:bodyPr/>
                    <a:lstStyle/>
                    <a:p>
                      <a:pPr algn="r"/>
                      <a:r>
                        <a:rPr lang="en-US" sz="1800" dirty="0"/>
                        <a:t>20,000</a:t>
                      </a:r>
                    </a:p>
                  </a:txBody>
                  <a:tcPr/>
                </a:tc>
                <a:tc>
                  <a:txBody>
                    <a:bodyPr/>
                    <a:lstStyle/>
                    <a:p>
                      <a:pPr algn="r"/>
                      <a:r>
                        <a:rPr lang="en-US" sz="1800" dirty="0"/>
                        <a:t>8,000</a:t>
                      </a:r>
                    </a:p>
                  </a:txBody>
                  <a:tcPr/>
                </a:tc>
                <a:tc>
                  <a:txBody>
                    <a:bodyPr/>
                    <a:lstStyle/>
                    <a:p>
                      <a:pPr algn="r"/>
                      <a:r>
                        <a:rPr lang="en-US" sz="1800" dirty="0"/>
                        <a:t>8,000</a:t>
                      </a:r>
                    </a:p>
                  </a:txBody>
                  <a:tcPr/>
                </a:tc>
                <a:tc>
                  <a:txBody>
                    <a:bodyPr/>
                    <a:lstStyle/>
                    <a:p>
                      <a:pPr algn="r"/>
                      <a:r>
                        <a:rPr lang="en-US" sz="1800" dirty="0"/>
                        <a:t>-</a:t>
                      </a:r>
                    </a:p>
                  </a:txBody>
                  <a:tcPr/>
                </a:tc>
                <a:extLst>
                  <a:ext uri="{0D108BD9-81ED-4DB2-BD59-A6C34878D82A}">
                    <a16:rowId xmlns:a16="http://schemas.microsoft.com/office/drawing/2014/main" val="449622791"/>
                  </a:ext>
                </a:extLst>
              </a:tr>
              <a:tr h="645305">
                <a:tc>
                  <a:txBody>
                    <a:bodyPr/>
                    <a:lstStyle/>
                    <a:p>
                      <a:r>
                        <a:rPr lang="en-US" sz="1800" dirty="0"/>
                        <a:t>Ending Balance</a:t>
                      </a:r>
                    </a:p>
                  </a:txBody>
                  <a:tcPr/>
                </a:tc>
                <a:tc>
                  <a:txBody>
                    <a:bodyPr/>
                    <a:lstStyle/>
                    <a:p>
                      <a:pPr algn="r"/>
                      <a:r>
                        <a:rPr lang="en-US" sz="1800" dirty="0"/>
                        <a:t>$109,044</a:t>
                      </a:r>
                    </a:p>
                  </a:txBody>
                  <a:tcPr/>
                </a:tc>
                <a:tc>
                  <a:txBody>
                    <a:bodyPr/>
                    <a:lstStyle/>
                    <a:p>
                      <a:pPr algn="r"/>
                      <a:r>
                        <a:rPr lang="en-US" sz="1800" dirty="0"/>
                        <a:t>$104,044</a:t>
                      </a:r>
                    </a:p>
                  </a:txBody>
                  <a:tcPr/>
                </a:tc>
                <a:tc>
                  <a:txBody>
                    <a:bodyPr/>
                    <a:lstStyle/>
                    <a:p>
                      <a:pPr algn="r"/>
                      <a:r>
                        <a:rPr lang="en-US" sz="1800" dirty="0"/>
                        <a:t>$111,044</a:t>
                      </a:r>
                    </a:p>
                  </a:txBody>
                  <a:tcPr/>
                </a:tc>
                <a:tc>
                  <a:txBody>
                    <a:bodyPr/>
                    <a:lstStyle/>
                    <a:p>
                      <a:pPr algn="r"/>
                      <a:r>
                        <a:rPr lang="en-US" sz="1800" dirty="0"/>
                        <a:t>$118,044</a:t>
                      </a:r>
                    </a:p>
                  </a:txBody>
                  <a:tcPr/>
                </a:tc>
                <a:tc>
                  <a:txBody>
                    <a:bodyPr/>
                    <a:lstStyle/>
                    <a:p>
                      <a:pPr algn="r"/>
                      <a:r>
                        <a:rPr lang="en-US" sz="1800" dirty="0"/>
                        <a:t>$133,044</a:t>
                      </a:r>
                    </a:p>
                  </a:txBody>
                  <a:tcPr/>
                </a:tc>
                <a:extLst>
                  <a:ext uri="{0D108BD9-81ED-4DB2-BD59-A6C34878D82A}">
                    <a16:rowId xmlns:a16="http://schemas.microsoft.com/office/drawing/2014/main" val="79714145"/>
                  </a:ext>
                </a:extLst>
              </a:tr>
            </a:tbl>
          </a:graphicData>
        </a:graphic>
      </p:graphicFrame>
      <p:sp>
        <p:nvSpPr>
          <p:cNvPr id="3" name="TextBox 2">
            <a:extLst>
              <a:ext uri="{FF2B5EF4-FFF2-40B4-BE49-F238E27FC236}">
                <a16:creationId xmlns:a16="http://schemas.microsoft.com/office/drawing/2014/main" id="{0F692A6F-04F4-4D32-B1E7-6DCAC11B8120}"/>
              </a:ext>
            </a:extLst>
          </p:cNvPr>
          <p:cNvSpPr txBox="1"/>
          <p:nvPr/>
        </p:nvSpPr>
        <p:spPr>
          <a:xfrm>
            <a:off x="4376057" y="1998617"/>
            <a:ext cx="2978332" cy="461665"/>
          </a:xfrm>
          <a:prstGeom prst="rect">
            <a:avLst/>
          </a:prstGeom>
          <a:noFill/>
        </p:spPr>
        <p:txBody>
          <a:bodyPr wrap="square" rtlCol="0">
            <a:spAutoFit/>
          </a:bodyPr>
          <a:lstStyle/>
          <a:p>
            <a:r>
              <a:rPr lang="en-US" sz="2400" dirty="0"/>
              <a:t>Projected Balances</a:t>
            </a:r>
          </a:p>
        </p:txBody>
      </p:sp>
    </p:spTree>
    <p:extLst>
      <p:ext uri="{BB962C8B-B14F-4D97-AF65-F5344CB8AC3E}">
        <p14:creationId xmlns:p14="http://schemas.microsoft.com/office/powerpoint/2010/main" val="507463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19</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1313681"/>
            <a:ext cx="10515600" cy="873350"/>
          </a:xfrm>
        </p:spPr>
        <p:txBody>
          <a:bodyPr>
            <a:normAutofit/>
          </a:bodyPr>
          <a:lstStyle/>
          <a:p>
            <a:pPr algn="ctr"/>
            <a:r>
              <a:rPr lang="en-US" dirty="0"/>
              <a:t>Planning Capital Works Reserve (#850)​</a:t>
            </a:r>
            <a:endParaRPr lang="en-CA" dirty="0"/>
          </a:p>
        </p:txBody>
      </p:sp>
      <p:graphicFrame>
        <p:nvGraphicFramePr>
          <p:cNvPr id="2" name="Table 1">
            <a:extLst>
              <a:ext uri="{FF2B5EF4-FFF2-40B4-BE49-F238E27FC236}">
                <a16:creationId xmlns:a16="http://schemas.microsoft.com/office/drawing/2014/main" id="{CCB5DDBE-A4A8-4A6F-9BE9-8BFDA61476BC}"/>
              </a:ext>
            </a:extLst>
          </p:cNvPr>
          <p:cNvGraphicFramePr>
            <a:graphicFrameLocks noGrp="1"/>
          </p:cNvGraphicFramePr>
          <p:nvPr>
            <p:extLst>
              <p:ext uri="{D42A27DB-BD31-4B8C-83A1-F6EECF244321}">
                <p14:modId xmlns:p14="http://schemas.microsoft.com/office/powerpoint/2010/main" val="3121294185"/>
              </p:ext>
            </p:extLst>
          </p:nvPr>
        </p:nvGraphicFramePr>
        <p:xfrm>
          <a:off x="728472" y="2549482"/>
          <a:ext cx="10735057" cy="3317967"/>
        </p:xfrm>
        <a:graphic>
          <a:graphicData uri="http://schemas.openxmlformats.org/drawingml/2006/table">
            <a:tbl>
              <a:tblPr firstRow="1" bandRow="1">
                <a:tableStyleId>{21E4AEA4-8DFA-4A89-87EB-49C32662AFE0}</a:tableStyleId>
              </a:tblPr>
              <a:tblGrid>
                <a:gridCol w="3784930">
                  <a:extLst>
                    <a:ext uri="{9D8B030D-6E8A-4147-A177-3AD203B41FA5}">
                      <a16:colId xmlns:a16="http://schemas.microsoft.com/office/drawing/2014/main" val="2268933550"/>
                    </a:ext>
                  </a:extLst>
                </a:gridCol>
                <a:gridCol w="1427701">
                  <a:extLst>
                    <a:ext uri="{9D8B030D-6E8A-4147-A177-3AD203B41FA5}">
                      <a16:colId xmlns:a16="http://schemas.microsoft.com/office/drawing/2014/main" val="2545834229"/>
                    </a:ext>
                  </a:extLst>
                </a:gridCol>
                <a:gridCol w="1432248">
                  <a:extLst>
                    <a:ext uri="{9D8B030D-6E8A-4147-A177-3AD203B41FA5}">
                      <a16:colId xmlns:a16="http://schemas.microsoft.com/office/drawing/2014/main" val="2107080935"/>
                    </a:ext>
                  </a:extLst>
                </a:gridCol>
                <a:gridCol w="1390934">
                  <a:extLst>
                    <a:ext uri="{9D8B030D-6E8A-4147-A177-3AD203B41FA5}">
                      <a16:colId xmlns:a16="http://schemas.microsoft.com/office/drawing/2014/main" val="2172834494"/>
                    </a:ext>
                  </a:extLst>
                </a:gridCol>
                <a:gridCol w="1349622">
                  <a:extLst>
                    <a:ext uri="{9D8B030D-6E8A-4147-A177-3AD203B41FA5}">
                      <a16:colId xmlns:a16="http://schemas.microsoft.com/office/drawing/2014/main" val="1301407936"/>
                    </a:ext>
                  </a:extLst>
                </a:gridCol>
                <a:gridCol w="1349622">
                  <a:extLst>
                    <a:ext uri="{9D8B030D-6E8A-4147-A177-3AD203B41FA5}">
                      <a16:colId xmlns:a16="http://schemas.microsoft.com/office/drawing/2014/main" val="3185901697"/>
                    </a:ext>
                  </a:extLst>
                </a:gridCol>
              </a:tblGrid>
              <a:tr h="583367">
                <a:tc>
                  <a:txBody>
                    <a:bodyPr/>
                    <a:lstStyle/>
                    <a:p>
                      <a:pPr algn="ctr"/>
                      <a:endParaRPr lang="en-US" sz="2400" dirty="0"/>
                    </a:p>
                  </a:txBody>
                  <a:tcPr>
                    <a:solidFill>
                      <a:schemeClr val="tx2">
                        <a:lumMod val="60000"/>
                        <a:lumOff val="40000"/>
                      </a:schemeClr>
                    </a:solidFill>
                  </a:tcPr>
                </a:tc>
                <a:tc>
                  <a:txBody>
                    <a:bodyPr/>
                    <a:lstStyle/>
                    <a:p>
                      <a:pPr algn="ctr"/>
                      <a:r>
                        <a:rPr lang="en-US" sz="2400" dirty="0"/>
                        <a:t>2025</a:t>
                      </a:r>
                    </a:p>
                  </a:txBody>
                  <a:tcPr>
                    <a:solidFill>
                      <a:schemeClr val="tx2">
                        <a:lumMod val="60000"/>
                        <a:lumOff val="40000"/>
                      </a:schemeClr>
                    </a:solidFill>
                  </a:tcPr>
                </a:tc>
                <a:tc>
                  <a:txBody>
                    <a:bodyPr/>
                    <a:lstStyle/>
                    <a:p>
                      <a:pPr algn="ctr"/>
                      <a:r>
                        <a:rPr lang="en-US" sz="2400" dirty="0"/>
                        <a:t>2026</a:t>
                      </a:r>
                    </a:p>
                  </a:txBody>
                  <a:tcPr>
                    <a:solidFill>
                      <a:schemeClr val="tx2">
                        <a:lumMod val="60000"/>
                        <a:lumOff val="40000"/>
                      </a:schemeClr>
                    </a:solidFill>
                  </a:tcPr>
                </a:tc>
                <a:tc>
                  <a:txBody>
                    <a:bodyPr/>
                    <a:lstStyle/>
                    <a:p>
                      <a:pPr algn="ctr"/>
                      <a:r>
                        <a:rPr lang="en-US" sz="2400" dirty="0"/>
                        <a:t>2027</a:t>
                      </a:r>
                    </a:p>
                  </a:txBody>
                  <a:tcPr>
                    <a:solidFill>
                      <a:schemeClr val="tx2">
                        <a:lumMod val="60000"/>
                        <a:lumOff val="40000"/>
                      </a:schemeClr>
                    </a:solidFill>
                  </a:tcPr>
                </a:tc>
                <a:tc>
                  <a:txBody>
                    <a:bodyPr/>
                    <a:lstStyle/>
                    <a:p>
                      <a:pPr algn="ctr"/>
                      <a:r>
                        <a:rPr lang="en-US" sz="2400" dirty="0"/>
                        <a:t>2028</a:t>
                      </a:r>
                    </a:p>
                  </a:txBody>
                  <a:tcPr>
                    <a:solidFill>
                      <a:schemeClr val="tx2">
                        <a:lumMod val="60000"/>
                        <a:lumOff val="40000"/>
                      </a:schemeClr>
                    </a:solidFill>
                  </a:tcPr>
                </a:tc>
                <a:tc>
                  <a:txBody>
                    <a:bodyPr/>
                    <a:lstStyle/>
                    <a:p>
                      <a:pPr algn="ctr"/>
                      <a:r>
                        <a:rPr lang="en-US" sz="2400" dirty="0"/>
                        <a:t>2029</a:t>
                      </a:r>
                    </a:p>
                  </a:txBody>
                  <a:tcPr>
                    <a:solidFill>
                      <a:schemeClr val="tx2">
                        <a:lumMod val="60000"/>
                        <a:lumOff val="40000"/>
                      </a:schemeClr>
                    </a:solidFill>
                  </a:tcPr>
                </a:tc>
                <a:extLst>
                  <a:ext uri="{0D108BD9-81ED-4DB2-BD59-A6C34878D82A}">
                    <a16:rowId xmlns:a16="http://schemas.microsoft.com/office/drawing/2014/main" val="717019744"/>
                  </a:ext>
                </a:extLst>
              </a:tr>
              <a:tr h="683650">
                <a:tc>
                  <a:txBody>
                    <a:bodyPr/>
                    <a:lstStyle/>
                    <a:p>
                      <a:r>
                        <a:rPr lang="en-US" sz="1800"/>
                        <a:t>Opening Balance</a:t>
                      </a:r>
                      <a:endParaRPr lang="en-US" sz="1800" dirty="0"/>
                    </a:p>
                  </a:txBody>
                  <a:tcPr/>
                </a:tc>
                <a:tc>
                  <a:txBody>
                    <a:bodyPr/>
                    <a:lstStyle/>
                    <a:p>
                      <a:pPr algn="r"/>
                      <a:r>
                        <a:rPr lang="en-US" sz="1800" dirty="0"/>
                        <a:t>$83,837</a:t>
                      </a:r>
                    </a:p>
                  </a:txBody>
                  <a:tcPr/>
                </a:tc>
                <a:tc>
                  <a:txBody>
                    <a:bodyPr/>
                    <a:lstStyle/>
                    <a:p>
                      <a:pPr algn="r"/>
                      <a:r>
                        <a:rPr lang="en-US" sz="1800" dirty="0"/>
                        <a:t>$106,861</a:t>
                      </a:r>
                    </a:p>
                  </a:txBody>
                  <a:tcPr/>
                </a:tc>
                <a:tc>
                  <a:txBody>
                    <a:bodyPr/>
                    <a:lstStyle/>
                    <a:p>
                      <a:pPr algn="r"/>
                      <a:r>
                        <a:rPr lang="en-US" sz="1800" dirty="0"/>
                        <a:t>$106,861</a:t>
                      </a:r>
                    </a:p>
                  </a:txBody>
                  <a:tcPr/>
                </a:tc>
                <a:tc>
                  <a:txBody>
                    <a:bodyPr/>
                    <a:lstStyle/>
                    <a:p>
                      <a:pPr algn="r"/>
                      <a:r>
                        <a:rPr lang="en-US" sz="1800" dirty="0"/>
                        <a:t>$147,671</a:t>
                      </a:r>
                    </a:p>
                  </a:txBody>
                  <a:tcPr/>
                </a:tc>
                <a:tc>
                  <a:txBody>
                    <a:bodyPr/>
                    <a:lstStyle/>
                    <a:p>
                      <a:pPr algn="r"/>
                      <a:r>
                        <a:rPr lang="en-US" sz="1800" dirty="0"/>
                        <a:t>$109,618</a:t>
                      </a:r>
                    </a:p>
                  </a:txBody>
                  <a:tcPr/>
                </a:tc>
                <a:extLst>
                  <a:ext uri="{0D108BD9-81ED-4DB2-BD59-A6C34878D82A}">
                    <a16:rowId xmlns:a16="http://schemas.microsoft.com/office/drawing/2014/main" val="4118095699"/>
                  </a:ext>
                </a:extLst>
              </a:tr>
              <a:tr h="683650">
                <a:tc>
                  <a:txBody>
                    <a:bodyPr/>
                    <a:lstStyle/>
                    <a:p>
                      <a:r>
                        <a:rPr lang="en-US" sz="1800" dirty="0"/>
                        <a:t>Add: Contributions to Reserve</a:t>
                      </a:r>
                    </a:p>
                  </a:txBody>
                  <a:tcPr/>
                </a:tc>
                <a:tc>
                  <a:txBody>
                    <a:bodyPr/>
                    <a:lstStyle/>
                    <a:p>
                      <a:pPr algn="r"/>
                      <a:r>
                        <a:rPr lang="en-US" sz="1800" dirty="0"/>
                        <a:t>23,024</a:t>
                      </a:r>
                    </a:p>
                  </a:txBody>
                  <a:tcPr/>
                </a:tc>
                <a:tc>
                  <a:txBody>
                    <a:bodyPr/>
                    <a:lstStyle/>
                    <a:p>
                      <a:pPr algn="r"/>
                      <a:r>
                        <a:rPr lang="en-US" sz="1800" dirty="0"/>
                        <a:t>-</a:t>
                      </a:r>
                    </a:p>
                  </a:txBody>
                  <a:tcPr/>
                </a:tc>
                <a:tc>
                  <a:txBody>
                    <a:bodyPr/>
                    <a:lstStyle/>
                    <a:p>
                      <a:pPr algn="r"/>
                      <a:r>
                        <a:rPr lang="en-US" sz="1800" dirty="0"/>
                        <a:t>40,810</a:t>
                      </a:r>
                    </a:p>
                  </a:txBody>
                  <a:tcPr/>
                </a:tc>
                <a:tc>
                  <a:txBody>
                    <a:bodyPr/>
                    <a:lstStyle/>
                    <a:p>
                      <a:pPr algn="r"/>
                      <a:r>
                        <a:rPr lang="en-US" sz="1800" dirty="0"/>
                        <a:t>1,947</a:t>
                      </a:r>
                    </a:p>
                  </a:txBody>
                  <a:tcPr/>
                </a:tc>
                <a:tc>
                  <a:txBody>
                    <a:bodyPr/>
                    <a:lstStyle/>
                    <a:p>
                      <a:pPr algn="r"/>
                      <a:r>
                        <a:rPr lang="en-US" sz="1800" dirty="0"/>
                        <a:t>260,263</a:t>
                      </a:r>
                    </a:p>
                  </a:txBody>
                  <a:tcPr/>
                </a:tc>
                <a:extLst>
                  <a:ext uri="{0D108BD9-81ED-4DB2-BD59-A6C34878D82A}">
                    <a16:rowId xmlns:a16="http://schemas.microsoft.com/office/drawing/2014/main" val="1166556892"/>
                  </a:ext>
                </a:extLst>
              </a:tr>
              <a:tr h="683650">
                <a:tc>
                  <a:txBody>
                    <a:bodyPr/>
                    <a:lstStyle/>
                    <a:p>
                      <a:r>
                        <a:rPr lang="en-US" sz="1800" dirty="0"/>
                        <a:t>Less: Transfers from Reserve</a:t>
                      </a:r>
                    </a:p>
                  </a:txBody>
                  <a:tcPr/>
                </a:tc>
                <a:tc>
                  <a:txBody>
                    <a:bodyPr/>
                    <a:lstStyle/>
                    <a:p>
                      <a:pPr algn="r"/>
                      <a:r>
                        <a:rPr lang="en-US" sz="1800" dirty="0"/>
                        <a:t>-</a:t>
                      </a:r>
                    </a:p>
                  </a:txBody>
                  <a:tcPr/>
                </a:tc>
                <a:tc>
                  <a:txBody>
                    <a:bodyPr/>
                    <a:lstStyle/>
                    <a:p>
                      <a:pPr algn="r"/>
                      <a:r>
                        <a:rPr lang="en-US" sz="1800" dirty="0"/>
                        <a:t>-</a:t>
                      </a:r>
                    </a:p>
                  </a:txBody>
                  <a:tcPr/>
                </a:tc>
                <a:tc>
                  <a:txBody>
                    <a:bodyPr/>
                    <a:lstStyle/>
                    <a:p>
                      <a:pPr algn="r"/>
                      <a:r>
                        <a:rPr lang="en-US" sz="1800" dirty="0"/>
                        <a:t>-</a:t>
                      </a:r>
                    </a:p>
                  </a:txBody>
                  <a:tcPr/>
                </a:tc>
                <a:tc>
                  <a:txBody>
                    <a:bodyPr/>
                    <a:lstStyle/>
                    <a:p>
                      <a:pPr algn="r"/>
                      <a:r>
                        <a:rPr lang="en-US" sz="1800" dirty="0"/>
                        <a:t>40,000</a:t>
                      </a:r>
                    </a:p>
                  </a:txBody>
                  <a:tcPr/>
                </a:tc>
                <a:tc>
                  <a:txBody>
                    <a:bodyPr/>
                    <a:lstStyle/>
                    <a:p>
                      <a:pPr algn="r"/>
                      <a:r>
                        <a:rPr lang="en-US" sz="1800" dirty="0"/>
                        <a:t>-</a:t>
                      </a:r>
                    </a:p>
                  </a:txBody>
                  <a:tcPr/>
                </a:tc>
                <a:extLst>
                  <a:ext uri="{0D108BD9-81ED-4DB2-BD59-A6C34878D82A}">
                    <a16:rowId xmlns:a16="http://schemas.microsoft.com/office/drawing/2014/main" val="449622791"/>
                  </a:ext>
                </a:extLst>
              </a:tr>
              <a:tr h="683650">
                <a:tc>
                  <a:txBody>
                    <a:bodyPr/>
                    <a:lstStyle/>
                    <a:p>
                      <a:r>
                        <a:rPr lang="en-US" sz="1800" dirty="0"/>
                        <a:t>Ending Balance</a:t>
                      </a:r>
                    </a:p>
                  </a:txBody>
                  <a:tcPr/>
                </a:tc>
                <a:tc>
                  <a:txBody>
                    <a:bodyPr/>
                    <a:lstStyle/>
                    <a:p>
                      <a:pPr algn="r"/>
                      <a:r>
                        <a:rPr lang="en-US" sz="1800" dirty="0"/>
                        <a:t>$106,861</a:t>
                      </a:r>
                    </a:p>
                  </a:txBody>
                  <a:tcPr/>
                </a:tc>
                <a:tc>
                  <a:txBody>
                    <a:bodyPr/>
                    <a:lstStyle/>
                    <a:p>
                      <a:pPr algn="r"/>
                      <a:r>
                        <a:rPr lang="en-US" sz="1800" dirty="0"/>
                        <a:t>$106,861</a:t>
                      </a:r>
                    </a:p>
                  </a:txBody>
                  <a:tcPr/>
                </a:tc>
                <a:tc>
                  <a:txBody>
                    <a:bodyPr/>
                    <a:lstStyle/>
                    <a:p>
                      <a:pPr algn="r"/>
                      <a:r>
                        <a:rPr lang="en-US" sz="1800" dirty="0"/>
                        <a:t>$147,671</a:t>
                      </a:r>
                    </a:p>
                  </a:txBody>
                  <a:tcPr/>
                </a:tc>
                <a:tc>
                  <a:txBody>
                    <a:bodyPr/>
                    <a:lstStyle/>
                    <a:p>
                      <a:pPr algn="r"/>
                      <a:r>
                        <a:rPr lang="en-US" sz="1800" dirty="0"/>
                        <a:t>$109,618</a:t>
                      </a:r>
                    </a:p>
                  </a:txBody>
                  <a:tcPr/>
                </a:tc>
                <a:tc>
                  <a:txBody>
                    <a:bodyPr/>
                    <a:lstStyle/>
                    <a:p>
                      <a:pPr algn="r"/>
                      <a:r>
                        <a:rPr lang="en-US" sz="1800" dirty="0"/>
                        <a:t>$369,881</a:t>
                      </a:r>
                    </a:p>
                  </a:txBody>
                  <a:tcPr/>
                </a:tc>
                <a:extLst>
                  <a:ext uri="{0D108BD9-81ED-4DB2-BD59-A6C34878D82A}">
                    <a16:rowId xmlns:a16="http://schemas.microsoft.com/office/drawing/2014/main" val="79714145"/>
                  </a:ext>
                </a:extLst>
              </a:tr>
            </a:tbl>
          </a:graphicData>
        </a:graphic>
      </p:graphicFrame>
      <p:sp>
        <p:nvSpPr>
          <p:cNvPr id="5" name="TextBox 4">
            <a:extLst>
              <a:ext uri="{FF2B5EF4-FFF2-40B4-BE49-F238E27FC236}">
                <a16:creationId xmlns:a16="http://schemas.microsoft.com/office/drawing/2014/main" id="{2097DC4A-CEE2-4B39-9D95-AEE21AF8E431}"/>
              </a:ext>
            </a:extLst>
          </p:cNvPr>
          <p:cNvSpPr txBox="1"/>
          <p:nvPr/>
        </p:nvSpPr>
        <p:spPr>
          <a:xfrm>
            <a:off x="4376057" y="1998617"/>
            <a:ext cx="2978332" cy="461665"/>
          </a:xfrm>
          <a:prstGeom prst="rect">
            <a:avLst/>
          </a:prstGeom>
          <a:noFill/>
        </p:spPr>
        <p:txBody>
          <a:bodyPr wrap="square" rtlCol="0">
            <a:spAutoFit/>
          </a:bodyPr>
          <a:lstStyle/>
          <a:p>
            <a:r>
              <a:rPr lang="en-US" sz="2400" dirty="0"/>
              <a:t>Projected Balances</a:t>
            </a:r>
          </a:p>
        </p:txBody>
      </p:sp>
    </p:spTree>
    <p:extLst>
      <p:ext uri="{BB962C8B-B14F-4D97-AF65-F5344CB8AC3E}">
        <p14:creationId xmlns:p14="http://schemas.microsoft.com/office/powerpoint/2010/main" val="1694138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2A9E6F-406F-418F-9B6A-DF2C491751D7}"/>
              </a:ext>
            </a:extLst>
          </p:cNvPr>
          <p:cNvSpPr/>
          <p:nvPr/>
        </p:nvSpPr>
        <p:spPr>
          <a:xfrm>
            <a:off x="5974813" y="2622430"/>
            <a:ext cx="3807542" cy="369332"/>
          </a:xfrm>
          <a:prstGeom prst="rect">
            <a:avLst/>
          </a:prstGeom>
        </p:spPr>
        <p:txBody>
          <a:bodyPr wrap="square">
            <a:spAutoFit/>
          </a:bodyPr>
          <a:lstStyle/>
          <a:p>
            <a:r>
              <a:rPr lang="en-CA" dirty="0">
                <a:solidFill>
                  <a:srgbClr val="000000"/>
                </a:solidFill>
                <a:latin typeface="Times New Roman" panose="02020603050405020304" pitchFamily="18" charset="0"/>
              </a:rPr>
              <a:t> </a:t>
            </a:r>
            <a:endParaRPr lang="en-CA" dirty="0"/>
          </a:p>
        </p:txBody>
      </p:sp>
      <p:graphicFrame>
        <p:nvGraphicFramePr>
          <p:cNvPr id="9" name="Table 8">
            <a:extLst>
              <a:ext uri="{FF2B5EF4-FFF2-40B4-BE49-F238E27FC236}">
                <a16:creationId xmlns:a16="http://schemas.microsoft.com/office/drawing/2014/main" id="{4B8BDA95-EA4E-4FEC-996C-53F9BFFF453F}"/>
              </a:ext>
            </a:extLst>
          </p:cNvPr>
          <p:cNvGraphicFramePr>
            <a:graphicFrameLocks noGrp="1"/>
          </p:cNvGraphicFramePr>
          <p:nvPr>
            <p:extLst>
              <p:ext uri="{D42A27DB-BD31-4B8C-83A1-F6EECF244321}">
                <p14:modId xmlns:p14="http://schemas.microsoft.com/office/powerpoint/2010/main" val="3271064582"/>
              </p:ext>
            </p:extLst>
          </p:nvPr>
        </p:nvGraphicFramePr>
        <p:xfrm>
          <a:off x="64749" y="1378514"/>
          <a:ext cx="6429871" cy="4260122"/>
        </p:xfrm>
        <a:graphic>
          <a:graphicData uri="http://schemas.openxmlformats.org/drawingml/2006/table">
            <a:tbl>
              <a:tblPr firstRow="1" bandRow="1">
                <a:tableStyleId>{21E4AEA4-8DFA-4A89-87EB-49C32662AFE0}</a:tableStyleId>
              </a:tblPr>
              <a:tblGrid>
                <a:gridCol w="2661742">
                  <a:extLst>
                    <a:ext uri="{9D8B030D-6E8A-4147-A177-3AD203B41FA5}">
                      <a16:colId xmlns:a16="http://schemas.microsoft.com/office/drawing/2014/main" val="2138426498"/>
                    </a:ext>
                  </a:extLst>
                </a:gridCol>
                <a:gridCol w="3768129">
                  <a:extLst>
                    <a:ext uri="{9D8B030D-6E8A-4147-A177-3AD203B41FA5}">
                      <a16:colId xmlns:a16="http://schemas.microsoft.com/office/drawing/2014/main" val="2265812460"/>
                    </a:ext>
                  </a:extLst>
                </a:gridCol>
              </a:tblGrid>
              <a:tr h="332654">
                <a:tc>
                  <a:txBody>
                    <a:bodyPr/>
                    <a:lstStyle/>
                    <a:p>
                      <a:r>
                        <a:rPr lang="en-CA" b="1" i="0" dirty="0">
                          <a:solidFill>
                            <a:srgbClr val="FFFFFF"/>
                          </a:solidFill>
                          <a:effectLst/>
                          <a:latin typeface="Franklin Gothic Book" panose="020B0503020102020204" pitchFamily="34" charset="0"/>
                        </a:rPr>
                        <a:t>Core Service</a:t>
                      </a:r>
                      <a:endParaRPr lang="en-CA" dirty="0"/>
                    </a:p>
                  </a:txBody>
                  <a:tcPr>
                    <a:solidFill>
                      <a:srgbClr val="5A7E96"/>
                    </a:solidFill>
                  </a:tcPr>
                </a:tc>
                <a:tc>
                  <a:txBody>
                    <a:bodyPr/>
                    <a:lstStyle/>
                    <a:p>
                      <a:r>
                        <a:rPr lang="en-CA" sz="1800" b="1" i="0" kern="1200" dirty="0">
                          <a:solidFill>
                            <a:schemeClr val="lt1"/>
                          </a:solidFill>
                          <a:effectLst/>
                          <a:latin typeface="+mn-lt"/>
                          <a:ea typeface="+mn-ea"/>
                          <a:cs typeface="+mn-cs"/>
                        </a:rPr>
                        <a:t>Electoral Area Services</a:t>
                      </a:r>
                      <a:endParaRPr lang="en-CA" dirty="0"/>
                    </a:p>
                  </a:txBody>
                  <a:tcPr>
                    <a:solidFill>
                      <a:srgbClr val="5A7E96"/>
                    </a:solidFill>
                  </a:tcPr>
                </a:tc>
                <a:extLst>
                  <a:ext uri="{0D108BD9-81ED-4DB2-BD59-A6C34878D82A}">
                    <a16:rowId xmlns:a16="http://schemas.microsoft.com/office/drawing/2014/main" val="3505449693"/>
                  </a:ext>
                </a:extLst>
              </a:tr>
              <a:tr h="582145">
                <a:tc>
                  <a:txBody>
                    <a:bodyPr/>
                    <a:lstStyle/>
                    <a:p>
                      <a:r>
                        <a:rPr lang="en-CA" sz="1600" b="0" i="0" kern="1200" dirty="0">
                          <a:solidFill>
                            <a:schemeClr val="dk1"/>
                          </a:solidFill>
                          <a:effectLst/>
                          <a:latin typeface="+mn-lt"/>
                          <a:ea typeface="+mn-ea"/>
                          <a:cs typeface="+mn-cs"/>
                        </a:rPr>
                        <a:t>Service Name</a:t>
                      </a:r>
                      <a:endParaRPr lang="en-CA" sz="1600" b="0" dirty="0"/>
                    </a:p>
                  </a:txBody>
                  <a:tcPr/>
                </a:tc>
                <a:tc>
                  <a:txBody>
                    <a:bodyPr/>
                    <a:lstStyle/>
                    <a:p>
                      <a:r>
                        <a:rPr lang="en-CA" sz="1600" dirty="0"/>
                        <a:t>Planning</a:t>
                      </a:r>
                    </a:p>
                  </a:txBody>
                  <a:tcPr/>
                </a:tc>
                <a:extLst>
                  <a:ext uri="{0D108BD9-81ED-4DB2-BD59-A6C34878D82A}">
                    <a16:rowId xmlns:a16="http://schemas.microsoft.com/office/drawing/2014/main" val="1638578022"/>
                  </a:ext>
                </a:extLst>
              </a:tr>
              <a:tr h="831636">
                <a:tc>
                  <a:txBody>
                    <a:bodyPr/>
                    <a:lstStyle/>
                    <a:p>
                      <a:r>
                        <a:rPr lang="en-CA" sz="1600" b="0" i="0" kern="1200" dirty="0">
                          <a:solidFill>
                            <a:schemeClr val="dk1"/>
                          </a:solidFill>
                          <a:effectLst/>
                          <a:latin typeface="+mn-lt"/>
                          <a:ea typeface="+mn-ea"/>
                          <a:cs typeface="+mn-cs"/>
                        </a:rPr>
                        <a:t>Service Sub-functions​</a:t>
                      </a:r>
                      <a:endParaRPr lang="en-CA" sz="1600" b="0" dirty="0"/>
                    </a:p>
                  </a:txBody>
                  <a:tcPr/>
                </a:tc>
                <a:tc>
                  <a:txBody>
                    <a:bodyPr/>
                    <a:lstStyle/>
                    <a:p>
                      <a:pPr>
                        <a:buNone/>
                      </a:pPr>
                      <a:r>
                        <a:rPr lang="en-CA" sz="1600" dirty="0"/>
                        <a:t>501 – Planning – Geographic Info System</a:t>
                      </a:r>
                    </a:p>
                    <a:p>
                      <a:pPr>
                        <a:buNone/>
                      </a:pPr>
                      <a:r>
                        <a:rPr lang="en-CA" sz="1600" dirty="0"/>
                        <a:t>502 – Planning – Bylaw Enforcement</a:t>
                      </a:r>
                    </a:p>
                    <a:p>
                      <a:pPr>
                        <a:buNone/>
                      </a:pPr>
                      <a:r>
                        <a:rPr lang="en-CA" sz="1600" dirty="0"/>
                        <a:t>503 – Planning – Planning Policy</a:t>
                      </a:r>
                    </a:p>
                  </a:txBody>
                  <a:tcPr/>
                </a:tc>
                <a:extLst>
                  <a:ext uri="{0D108BD9-81ED-4DB2-BD59-A6C34878D82A}">
                    <a16:rowId xmlns:a16="http://schemas.microsoft.com/office/drawing/2014/main" val="4266361175"/>
                  </a:ext>
                </a:extLst>
              </a:tr>
              <a:tr h="831636">
                <a:tc>
                  <a:txBody>
                    <a:bodyPr/>
                    <a:lstStyle/>
                    <a:p>
                      <a:r>
                        <a:rPr lang="en-CA" sz="1600" b="0" i="0" kern="1200" dirty="0">
                          <a:solidFill>
                            <a:schemeClr val="dk1"/>
                          </a:solidFill>
                          <a:effectLst/>
                          <a:latin typeface="+mn-lt"/>
                          <a:ea typeface="+mn-ea"/>
                          <a:cs typeface="+mn-cs"/>
                        </a:rPr>
                        <a:t>Purpose</a:t>
                      </a:r>
                      <a:endParaRPr lang="en-CA" sz="1600" b="0" dirty="0"/>
                    </a:p>
                  </a:txBody>
                  <a:tcPr/>
                </a:tc>
                <a:tc>
                  <a:txBody>
                    <a:bodyPr/>
                    <a:lstStyle/>
                    <a:p>
                      <a:r>
                        <a:rPr lang="en-CA" sz="1600" dirty="0"/>
                        <a:t>Planning and land use management</a:t>
                      </a:r>
                    </a:p>
                  </a:txBody>
                  <a:tcPr/>
                </a:tc>
                <a:extLst>
                  <a:ext uri="{0D108BD9-81ED-4DB2-BD59-A6C34878D82A}">
                    <a16:rowId xmlns:a16="http://schemas.microsoft.com/office/drawing/2014/main" val="2999780574"/>
                  </a:ext>
                </a:extLst>
              </a:tr>
              <a:tr h="831636">
                <a:tc>
                  <a:txBody>
                    <a:bodyPr/>
                    <a:lstStyle/>
                    <a:p>
                      <a:r>
                        <a:rPr lang="en-CA" sz="1600" b="0" i="0" kern="1200" dirty="0">
                          <a:solidFill>
                            <a:schemeClr val="dk1"/>
                          </a:solidFill>
                          <a:effectLst/>
                          <a:latin typeface="+mn-lt"/>
                          <a:ea typeface="+mn-ea"/>
                          <a:cs typeface="+mn-cs"/>
                        </a:rPr>
                        <a:t>Participants</a:t>
                      </a:r>
                      <a:endParaRPr lang="en-CA" sz="1600" b="0" dirty="0"/>
                    </a:p>
                  </a:txBody>
                  <a:tcPr/>
                </a:tc>
                <a:tc>
                  <a:txBody>
                    <a:bodyPr/>
                    <a:lstStyle/>
                    <a:p>
                      <a:r>
                        <a:rPr lang="en-CA" sz="1600" dirty="0"/>
                        <a:t>Defined Portion of Electoral Area A, Electoral Areas B and C</a:t>
                      </a:r>
                    </a:p>
                  </a:txBody>
                  <a:tcPr/>
                </a:tc>
                <a:extLst>
                  <a:ext uri="{0D108BD9-81ED-4DB2-BD59-A6C34878D82A}">
                    <a16:rowId xmlns:a16="http://schemas.microsoft.com/office/drawing/2014/main" val="3444907356"/>
                  </a:ext>
                </a:extLst>
              </a:tr>
              <a:tr h="582145">
                <a:tc>
                  <a:txBody>
                    <a:bodyPr/>
                    <a:lstStyle/>
                    <a:p>
                      <a:r>
                        <a:rPr lang="en-CA" sz="1600" b="0" i="0" kern="1200" dirty="0">
                          <a:solidFill>
                            <a:schemeClr val="dk1"/>
                          </a:solidFill>
                          <a:effectLst/>
                          <a:latin typeface="+mn-lt"/>
                          <a:ea typeface="+mn-ea"/>
                          <a:cs typeface="+mn-cs"/>
                        </a:rPr>
                        <a:t>2025 Proposed Changes to Service</a:t>
                      </a:r>
                      <a:endParaRPr lang="en-CA" sz="1600" b="0" dirty="0"/>
                    </a:p>
                  </a:txBody>
                  <a:tcPr/>
                </a:tc>
                <a:tc>
                  <a:txBody>
                    <a:bodyPr/>
                    <a:lstStyle/>
                    <a:p>
                      <a:r>
                        <a:rPr lang="en-CA" sz="1600" b="0" i="0" kern="1200" dirty="0">
                          <a:solidFill>
                            <a:schemeClr val="dk1"/>
                          </a:solidFill>
                          <a:effectLst/>
                          <a:latin typeface="+mn-lt"/>
                          <a:ea typeface="+mn-ea"/>
                          <a:cs typeface="+mn-cs"/>
                        </a:rPr>
                        <a:t> None</a:t>
                      </a:r>
                      <a:endParaRPr lang="en-CA" sz="1600" dirty="0"/>
                    </a:p>
                  </a:txBody>
                  <a:tcPr/>
                </a:tc>
                <a:extLst>
                  <a:ext uri="{0D108BD9-81ED-4DB2-BD59-A6C34878D82A}">
                    <a16:rowId xmlns:a16="http://schemas.microsoft.com/office/drawing/2014/main" val="659027849"/>
                  </a:ext>
                </a:extLst>
              </a:tr>
            </a:tbl>
          </a:graphicData>
        </a:graphic>
      </p:graphicFrame>
      <p:sp>
        <p:nvSpPr>
          <p:cNvPr id="11" name="Slide Number Placeholder 10">
            <a:extLst>
              <a:ext uri="{FF2B5EF4-FFF2-40B4-BE49-F238E27FC236}">
                <a16:creationId xmlns:a16="http://schemas.microsoft.com/office/drawing/2014/main" id="{09DC4AFE-4EF1-448A-BD34-409EA7DD380F}"/>
              </a:ext>
            </a:extLst>
          </p:cNvPr>
          <p:cNvSpPr>
            <a:spLocks noGrp="1"/>
          </p:cNvSpPr>
          <p:nvPr>
            <p:ph type="sldNum" sz="quarter" idx="12"/>
          </p:nvPr>
        </p:nvSpPr>
        <p:spPr/>
        <p:txBody>
          <a:bodyPr/>
          <a:lstStyle/>
          <a:p>
            <a:pPr algn="l"/>
            <a:fld id="{95906328-5FAA-4ABB-B68D-45CF2E985575}" type="slidenum">
              <a:rPr lang="en-CA" smtClean="0"/>
              <a:pPr algn="l"/>
              <a:t>2</a:t>
            </a:fld>
            <a:endParaRPr lang="en-CA" dirty="0"/>
          </a:p>
        </p:txBody>
      </p:sp>
      <p:pic>
        <p:nvPicPr>
          <p:cNvPr id="5" name="Picture 4">
            <a:extLst>
              <a:ext uri="{FF2B5EF4-FFF2-40B4-BE49-F238E27FC236}">
                <a16:creationId xmlns:a16="http://schemas.microsoft.com/office/drawing/2014/main" id="{8BF51830-3070-4335-98EB-505BC9D1E42F}"/>
              </a:ext>
            </a:extLst>
          </p:cNvPr>
          <p:cNvPicPr>
            <a:picLocks noChangeAspect="1"/>
          </p:cNvPicPr>
          <p:nvPr/>
        </p:nvPicPr>
        <p:blipFill rotWithShape="1">
          <a:blip r:embed="rId3"/>
          <a:srcRect l="17330" t="-669" r="10535" b="669"/>
          <a:stretch/>
        </p:blipFill>
        <p:spPr>
          <a:xfrm>
            <a:off x="6950952" y="1720751"/>
            <a:ext cx="4882234" cy="3575648"/>
          </a:xfrm>
          <a:prstGeom prst="rect">
            <a:avLst/>
          </a:prstGeom>
        </p:spPr>
      </p:pic>
    </p:spTree>
    <p:extLst>
      <p:ext uri="{BB962C8B-B14F-4D97-AF65-F5344CB8AC3E}">
        <p14:creationId xmlns:p14="http://schemas.microsoft.com/office/powerpoint/2010/main" val="2346340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E62FB4-1D42-4F2D-A057-CEF68AD6E0CC}"/>
              </a:ext>
            </a:extLst>
          </p:cNvPr>
          <p:cNvSpPr>
            <a:spLocks noGrp="1"/>
          </p:cNvSpPr>
          <p:nvPr>
            <p:ph type="sldNum" sz="quarter" idx="12"/>
          </p:nvPr>
        </p:nvSpPr>
        <p:spPr/>
        <p:txBody>
          <a:bodyPr/>
          <a:lstStyle/>
          <a:p>
            <a:pPr algn="l"/>
            <a:fld id="{95906328-5FAA-4ABB-B68D-45CF2E985575}" type="slidenum">
              <a:rPr lang="en-CA" smtClean="0"/>
              <a:pPr algn="l"/>
              <a:t>20</a:t>
            </a:fld>
            <a:endParaRPr lang="en-CA" dirty="0"/>
          </a:p>
        </p:txBody>
      </p:sp>
      <p:sp>
        <p:nvSpPr>
          <p:cNvPr id="5" name="Title 5">
            <a:extLst>
              <a:ext uri="{FF2B5EF4-FFF2-40B4-BE49-F238E27FC236}">
                <a16:creationId xmlns:a16="http://schemas.microsoft.com/office/drawing/2014/main" id="{24FA659C-3BB4-410C-A2DA-B66B2BC5A0E9}"/>
              </a:ext>
            </a:extLst>
          </p:cNvPr>
          <p:cNvSpPr>
            <a:spLocks noGrp="1"/>
          </p:cNvSpPr>
          <p:nvPr>
            <p:ph type="title"/>
          </p:nvPr>
        </p:nvSpPr>
        <p:spPr>
          <a:xfrm>
            <a:off x="838200" y="1060945"/>
            <a:ext cx="10515600" cy="873350"/>
          </a:xfrm>
        </p:spPr>
        <p:txBody>
          <a:bodyPr/>
          <a:lstStyle/>
          <a:p>
            <a:pPr algn="ctr"/>
            <a:r>
              <a:rPr lang="en-US" dirty="0"/>
              <a:t>Summary</a:t>
            </a:r>
            <a:endParaRPr lang="en-CA" dirty="0"/>
          </a:p>
        </p:txBody>
      </p:sp>
      <p:graphicFrame>
        <p:nvGraphicFramePr>
          <p:cNvPr id="6" name="Table 5">
            <a:extLst>
              <a:ext uri="{FF2B5EF4-FFF2-40B4-BE49-F238E27FC236}">
                <a16:creationId xmlns:a16="http://schemas.microsoft.com/office/drawing/2014/main" id="{B4776EC2-603A-4CE1-AA4D-05ACBB959B74}"/>
              </a:ext>
            </a:extLst>
          </p:cNvPr>
          <p:cNvGraphicFramePr>
            <a:graphicFrameLocks noGrp="1"/>
          </p:cNvGraphicFramePr>
          <p:nvPr>
            <p:extLst>
              <p:ext uri="{D42A27DB-BD31-4B8C-83A1-F6EECF244321}">
                <p14:modId xmlns:p14="http://schemas.microsoft.com/office/powerpoint/2010/main" val="262054082"/>
              </p:ext>
            </p:extLst>
          </p:nvPr>
        </p:nvGraphicFramePr>
        <p:xfrm>
          <a:off x="455542" y="1848677"/>
          <a:ext cx="11280915" cy="3948377"/>
        </p:xfrm>
        <a:graphic>
          <a:graphicData uri="http://schemas.openxmlformats.org/drawingml/2006/table">
            <a:tbl>
              <a:tblPr firstRow="1" bandRow="1">
                <a:tableStyleId>{21E4AEA4-8DFA-4A89-87EB-49C32662AFE0}</a:tableStyleId>
              </a:tblPr>
              <a:tblGrid>
                <a:gridCol w="2256183">
                  <a:extLst>
                    <a:ext uri="{9D8B030D-6E8A-4147-A177-3AD203B41FA5}">
                      <a16:colId xmlns:a16="http://schemas.microsoft.com/office/drawing/2014/main" val="1525757616"/>
                    </a:ext>
                  </a:extLst>
                </a:gridCol>
                <a:gridCol w="2256183">
                  <a:extLst>
                    <a:ext uri="{9D8B030D-6E8A-4147-A177-3AD203B41FA5}">
                      <a16:colId xmlns:a16="http://schemas.microsoft.com/office/drawing/2014/main" val="2059107302"/>
                    </a:ext>
                  </a:extLst>
                </a:gridCol>
                <a:gridCol w="2256183">
                  <a:extLst>
                    <a:ext uri="{9D8B030D-6E8A-4147-A177-3AD203B41FA5}">
                      <a16:colId xmlns:a16="http://schemas.microsoft.com/office/drawing/2014/main" val="2275285417"/>
                    </a:ext>
                  </a:extLst>
                </a:gridCol>
                <a:gridCol w="2256183">
                  <a:extLst>
                    <a:ext uri="{9D8B030D-6E8A-4147-A177-3AD203B41FA5}">
                      <a16:colId xmlns:a16="http://schemas.microsoft.com/office/drawing/2014/main" val="1023762861"/>
                    </a:ext>
                  </a:extLst>
                </a:gridCol>
                <a:gridCol w="2256183">
                  <a:extLst>
                    <a:ext uri="{9D8B030D-6E8A-4147-A177-3AD203B41FA5}">
                      <a16:colId xmlns:a16="http://schemas.microsoft.com/office/drawing/2014/main" val="602849365"/>
                    </a:ext>
                  </a:extLst>
                </a:gridCol>
              </a:tblGrid>
              <a:tr h="1466760">
                <a:tc>
                  <a:txBody>
                    <a:bodyPr/>
                    <a:lstStyle/>
                    <a:p>
                      <a:pPr algn="ctr"/>
                      <a:r>
                        <a:rPr lang="en-CA" sz="1200" dirty="0"/>
                        <a:t>Fiscal Responsibility</a:t>
                      </a:r>
                    </a:p>
                    <a:p>
                      <a:pPr algn="ctr"/>
                      <a:endParaRPr lang="en-CA" sz="1200" dirty="0"/>
                    </a:p>
                  </a:txBody>
                  <a:tcPr>
                    <a:solidFill>
                      <a:srgbClr val="5A7E96"/>
                    </a:solidFill>
                  </a:tcPr>
                </a:tc>
                <a:tc>
                  <a:txBody>
                    <a:bodyPr/>
                    <a:lstStyle/>
                    <a:p>
                      <a:pPr algn="ctr"/>
                      <a:r>
                        <a:rPr lang="en-US" sz="1100" b="1" i="0" kern="1200" dirty="0">
                          <a:solidFill>
                            <a:schemeClr val="lt1"/>
                          </a:solidFill>
                          <a:effectLst/>
                          <a:latin typeface="+mn-lt"/>
                          <a:ea typeface="+mn-ea"/>
                          <a:cs typeface="+mn-cs"/>
                        </a:rPr>
                        <a:t>Climate Crisis &amp; Environmental Stewardship &amp; Protection</a:t>
                      </a:r>
                      <a:endParaRPr lang="en-CA" sz="1100" dirty="0"/>
                    </a:p>
                  </a:txBody>
                  <a:tcPr>
                    <a:solidFill>
                      <a:srgbClr val="5A7E96"/>
                    </a:solidFill>
                  </a:tcPr>
                </a:tc>
                <a:tc>
                  <a:txBody>
                    <a:bodyPr/>
                    <a:lstStyle/>
                    <a:p>
                      <a:pPr algn="ctr"/>
                      <a:r>
                        <a:rPr lang="en-CA" sz="1200" b="1" i="0" kern="1200" dirty="0">
                          <a:solidFill>
                            <a:schemeClr val="lt1"/>
                          </a:solidFill>
                          <a:effectLst/>
                          <a:latin typeface="+mn-lt"/>
                          <a:ea typeface="+mn-ea"/>
                          <a:cs typeface="+mn-cs"/>
                        </a:rPr>
                        <a:t>Community Partnerships</a:t>
                      </a:r>
                      <a:endParaRPr lang="en-CA" sz="1200" dirty="0"/>
                    </a:p>
                  </a:txBody>
                  <a:tcPr>
                    <a:solidFill>
                      <a:srgbClr val="5A7E96"/>
                    </a:solidFill>
                  </a:tcPr>
                </a:tc>
                <a:tc>
                  <a:txBody>
                    <a:bodyPr/>
                    <a:lstStyle/>
                    <a:p>
                      <a:pPr algn="ctr"/>
                      <a:r>
                        <a:rPr lang="en-CA" sz="1200" b="1" i="0" kern="1200" dirty="0">
                          <a:solidFill>
                            <a:schemeClr val="lt1"/>
                          </a:solidFill>
                          <a:effectLst/>
                          <a:latin typeface="+mn-lt"/>
                          <a:ea typeface="+mn-ea"/>
                          <a:cs typeface="+mn-cs"/>
                        </a:rPr>
                        <a:t>Indigenous Relations</a:t>
                      </a:r>
                      <a:endParaRPr lang="en-CA" sz="1200" dirty="0"/>
                    </a:p>
                  </a:txBody>
                  <a:tcPr>
                    <a:solidFill>
                      <a:srgbClr val="5A7E96"/>
                    </a:solidFill>
                  </a:tcPr>
                </a:tc>
                <a:tc>
                  <a:txBody>
                    <a:bodyPr/>
                    <a:lstStyle/>
                    <a:p>
                      <a:pPr algn="ctr"/>
                      <a:r>
                        <a:rPr lang="en-US" sz="1200" b="1" i="0" kern="1200" dirty="0">
                          <a:solidFill>
                            <a:schemeClr val="lt1"/>
                          </a:solidFill>
                          <a:effectLst/>
                          <a:latin typeface="+mn-lt"/>
                          <a:ea typeface="+mn-ea"/>
                          <a:cs typeface="+mn-cs"/>
                        </a:rPr>
                        <a:t>Accessibility, Diversity, Equity &amp; Inclusion</a:t>
                      </a:r>
                      <a:endParaRPr lang="en-CA" sz="1200" dirty="0"/>
                    </a:p>
                  </a:txBody>
                  <a:tcPr>
                    <a:solidFill>
                      <a:srgbClr val="5A7E96"/>
                    </a:solidFill>
                  </a:tcPr>
                </a:tc>
                <a:extLst>
                  <a:ext uri="{0D108BD9-81ED-4DB2-BD59-A6C34878D82A}">
                    <a16:rowId xmlns:a16="http://schemas.microsoft.com/office/drawing/2014/main" val="3151475302"/>
                  </a:ext>
                </a:extLst>
              </a:tr>
              <a:tr h="2481617">
                <a:tc>
                  <a:txBody>
                    <a:bodyPr/>
                    <a:lstStyle/>
                    <a:p>
                      <a:pPr marL="285750" indent="-285750">
                        <a:buFont typeface="Arial" panose="020B0604020202020204" pitchFamily="34" charset="0"/>
                        <a:buChar char="•"/>
                      </a:pPr>
                      <a:r>
                        <a:rPr lang="en-US"/>
                        <a:t>Seek grant opportunities to offset impact on requisition </a:t>
                      </a:r>
                      <a:endParaRPr lang="en-CA" dirty="0"/>
                    </a:p>
                  </a:txBody>
                  <a:tcPr/>
                </a:tc>
                <a:tc>
                  <a:txBody>
                    <a:bodyPr/>
                    <a:lstStyle/>
                    <a:p>
                      <a:pPr marL="285750" indent="-285750">
                        <a:buFont typeface="Arial" panose="020B0604020202020204" pitchFamily="34" charset="0"/>
                        <a:buChar char="•"/>
                      </a:pPr>
                      <a:r>
                        <a:rPr lang="en-US"/>
                        <a:t>Coastal flood mitigation and adaptation to build resiliency </a:t>
                      </a:r>
                    </a:p>
                    <a:p>
                      <a:pPr marL="285750" indent="-285750">
                        <a:buFont typeface="Arial" panose="020B0604020202020204" pitchFamily="34" charset="0"/>
                        <a:buChar char="•"/>
                      </a:pPr>
                      <a:r>
                        <a:rPr lang="en-US"/>
                        <a:t>Energy efficiency initiatives to mitigate GHGs </a:t>
                      </a:r>
                      <a:endParaRPr lang="en-CA" dirty="0"/>
                    </a:p>
                  </a:txBody>
                  <a:tcPr/>
                </a:tc>
                <a:tc>
                  <a:txBody>
                    <a:bodyPr/>
                    <a:lstStyle/>
                    <a:p>
                      <a:pPr marL="285750" indent="-285750">
                        <a:buFont typeface="Arial" panose="020B0604020202020204" pitchFamily="34" charset="0"/>
                        <a:buChar char="•"/>
                      </a:pPr>
                      <a:r>
                        <a:rPr lang="en-US"/>
                        <a:t>Ongoing partnerships with member municipalities and K'ómoks </a:t>
                      </a:r>
                    </a:p>
                    <a:p>
                      <a:pPr marL="285750" indent="-285750">
                        <a:buFont typeface="Arial" panose="020B0604020202020204" pitchFamily="34" charset="0"/>
                        <a:buChar char="•"/>
                      </a:pPr>
                      <a:r>
                        <a:rPr lang="en-US"/>
                        <a:t>Project alignment and coordination</a:t>
                      </a:r>
                      <a:endParaRPr lang="en-CA" dirty="0"/>
                    </a:p>
                  </a:txBody>
                  <a:tcPr/>
                </a:tc>
                <a:tc>
                  <a:txBody>
                    <a:bodyPr/>
                    <a:lstStyle/>
                    <a:p>
                      <a:pPr marL="285750" indent="-285750">
                        <a:buFont typeface="Arial" panose="020B0604020202020204" pitchFamily="34" charset="0"/>
                        <a:buChar char="•"/>
                      </a:pPr>
                      <a:r>
                        <a:rPr lang="en-US"/>
                        <a:t>Ongoing partnerships with K'ómoks and First Nations</a:t>
                      </a:r>
                      <a:endParaRPr lang="en-CA" dirty="0"/>
                    </a:p>
                  </a:txBody>
                  <a:tcPr/>
                </a:tc>
                <a:tc>
                  <a:txBody>
                    <a:bodyPr/>
                    <a:lstStyle/>
                    <a:p>
                      <a:pPr marL="285750" indent="-285750">
                        <a:buFont typeface="Arial" panose="020B0604020202020204" pitchFamily="34" charset="0"/>
                        <a:buChar char="•"/>
                      </a:pPr>
                      <a:r>
                        <a:rPr lang="en-CA" dirty="0"/>
                        <a:t>Inclusive process for community</a:t>
                      </a:r>
                    </a:p>
                  </a:txBody>
                  <a:tcPr/>
                </a:tc>
                <a:extLst>
                  <a:ext uri="{0D108BD9-81ED-4DB2-BD59-A6C34878D82A}">
                    <a16:rowId xmlns:a16="http://schemas.microsoft.com/office/drawing/2014/main" val="450127827"/>
                  </a:ext>
                </a:extLst>
              </a:tr>
            </a:tbl>
          </a:graphicData>
        </a:graphic>
      </p:graphicFrame>
      <p:pic>
        <p:nvPicPr>
          <p:cNvPr id="10" name="Picture 9">
            <a:extLst>
              <a:ext uri="{FF2B5EF4-FFF2-40B4-BE49-F238E27FC236}">
                <a16:creationId xmlns:a16="http://schemas.microsoft.com/office/drawing/2014/main" id="{20889169-32F5-4156-8743-43C3FF8B97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745" y="2282550"/>
            <a:ext cx="738515" cy="738515"/>
          </a:xfrm>
          <a:prstGeom prst="rect">
            <a:avLst/>
          </a:prstGeom>
        </p:spPr>
      </p:pic>
      <p:pic>
        <p:nvPicPr>
          <p:cNvPr id="12" name="Picture 11">
            <a:extLst>
              <a:ext uri="{FF2B5EF4-FFF2-40B4-BE49-F238E27FC236}">
                <a16:creationId xmlns:a16="http://schemas.microsoft.com/office/drawing/2014/main" id="{0A848B16-7F76-47CD-8A70-D0D27EC966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1948" y="2484783"/>
            <a:ext cx="675430" cy="675430"/>
          </a:xfrm>
          <a:prstGeom prst="rect">
            <a:avLst/>
          </a:prstGeom>
        </p:spPr>
      </p:pic>
      <p:pic>
        <p:nvPicPr>
          <p:cNvPr id="14" name="Picture 13">
            <a:extLst>
              <a:ext uri="{FF2B5EF4-FFF2-40B4-BE49-F238E27FC236}">
                <a16:creationId xmlns:a16="http://schemas.microsoft.com/office/drawing/2014/main" id="{5370C7F0-6314-47A5-9779-7B24C04751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78556" y="2235874"/>
            <a:ext cx="834887" cy="834887"/>
          </a:xfrm>
          <a:prstGeom prst="rect">
            <a:avLst/>
          </a:prstGeom>
        </p:spPr>
      </p:pic>
      <p:pic>
        <p:nvPicPr>
          <p:cNvPr id="16" name="Picture 15">
            <a:extLst>
              <a:ext uri="{FF2B5EF4-FFF2-40B4-BE49-F238E27FC236}">
                <a16:creationId xmlns:a16="http://schemas.microsoft.com/office/drawing/2014/main" id="{D5777E82-4C4C-4E68-9109-ECBF7F3192E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24674" y="2235874"/>
            <a:ext cx="853904" cy="853904"/>
          </a:xfrm>
          <a:prstGeom prst="rect">
            <a:avLst/>
          </a:prstGeom>
        </p:spPr>
      </p:pic>
      <p:pic>
        <p:nvPicPr>
          <p:cNvPr id="18" name="Picture 17">
            <a:extLst>
              <a:ext uri="{FF2B5EF4-FFF2-40B4-BE49-F238E27FC236}">
                <a16:creationId xmlns:a16="http://schemas.microsoft.com/office/drawing/2014/main" id="{464D3238-8418-46C3-84D1-D8C73847B2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3824" y="2414347"/>
            <a:ext cx="675431" cy="675431"/>
          </a:xfrm>
          <a:prstGeom prst="rect">
            <a:avLst/>
          </a:prstGeom>
        </p:spPr>
      </p:pic>
    </p:spTree>
    <p:extLst>
      <p:ext uri="{BB962C8B-B14F-4D97-AF65-F5344CB8AC3E}">
        <p14:creationId xmlns:p14="http://schemas.microsoft.com/office/powerpoint/2010/main" val="319103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10620D6-86BE-42A3-8FB2-0798B1764C5F}"/>
              </a:ext>
            </a:extLst>
          </p:cNvPr>
          <p:cNvSpPr>
            <a:spLocks noGrp="1"/>
          </p:cNvSpPr>
          <p:nvPr>
            <p:ph idx="1"/>
          </p:nvPr>
        </p:nvSpPr>
        <p:spPr/>
        <p:txBody>
          <a:bodyPr/>
          <a:lstStyle/>
          <a:p>
            <a:r>
              <a:rPr lang="en-US" dirty="0"/>
              <a:t>That the proposed 2025-2029 financial plan for the Service 500 Planning be approved.</a:t>
            </a:r>
            <a:endParaRPr lang="en-CA" dirty="0"/>
          </a:p>
          <a:p>
            <a:endParaRPr lang="en-CA" dirty="0"/>
          </a:p>
        </p:txBody>
      </p:sp>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21</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1313681"/>
            <a:ext cx="10515600" cy="873350"/>
          </a:xfrm>
        </p:spPr>
        <p:txBody>
          <a:bodyPr/>
          <a:lstStyle/>
          <a:p>
            <a:pPr algn="ctr"/>
            <a:r>
              <a:rPr lang="en-CA" dirty="0"/>
              <a:t>Options &amp; Recommendations​</a:t>
            </a:r>
          </a:p>
        </p:txBody>
      </p:sp>
    </p:spTree>
    <p:extLst>
      <p:ext uri="{BB962C8B-B14F-4D97-AF65-F5344CB8AC3E}">
        <p14:creationId xmlns:p14="http://schemas.microsoft.com/office/powerpoint/2010/main" val="3467608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43B7EE3-3703-4770-B9AF-DE80941AC080}"/>
              </a:ext>
            </a:extLst>
          </p:cNvPr>
          <p:cNvSpPr>
            <a:spLocks noGrp="1"/>
          </p:cNvSpPr>
          <p:nvPr>
            <p:ph type="sldNum" sz="quarter" idx="12"/>
          </p:nvPr>
        </p:nvSpPr>
        <p:spPr/>
        <p:txBody>
          <a:bodyPr/>
          <a:lstStyle/>
          <a:p>
            <a:pPr algn="l"/>
            <a:fld id="{95906328-5FAA-4ABB-B68D-45CF2E985575}" type="slidenum">
              <a:rPr lang="en-CA" smtClean="0"/>
              <a:pPr algn="l"/>
              <a:t>22</a:t>
            </a:fld>
            <a:endParaRPr lang="en-CA" dirty="0"/>
          </a:p>
        </p:txBody>
      </p:sp>
      <p:sp>
        <p:nvSpPr>
          <p:cNvPr id="7" name="Title 5">
            <a:extLst>
              <a:ext uri="{FF2B5EF4-FFF2-40B4-BE49-F238E27FC236}">
                <a16:creationId xmlns:a16="http://schemas.microsoft.com/office/drawing/2014/main" id="{D9325AA6-2A6B-4082-BBC5-92408DFF9D67}"/>
              </a:ext>
            </a:extLst>
          </p:cNvPr>
          <p:cNvSpPr>
            <a:spLocks noGrp="1"/>
          </p:cNvSpPr>
          <p:nvPr>
            <p:ph type="title"/>
          </p:nvPr>
        </p:nvSpPr>
        <p:spPr>
          <a:xfrm>
            <a:off x="838200" y="2992325"/>
            <a:ext cx="10515600" cy="873350"/>
          </a:xfrm>
        </p:spPr>
        <p:txBody>
          <a:bodyPr/>
          <a:lstStyle/>
          <a:p>
            <a:pPr algn="ctr"/>
            <a:r>
              <a:rPr lang="en-CA" dirty="0"/>
              <a:t>Questions?</a:t>
            </a:r>
          </a:p>
        </p:txBody>
      </p:sp>
    </p:spTree>
    <p:extLst>
      <p:ext uri="{BB962C8B-B14F-4D97-AF65-F5344CB8AC3E}">
        <p14:creationId xmlns:p14="http://schemas.microsoft.com/office/powerpoint/2010/main" val="847781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E2429-7244-4026-A86A-35DA7281BC0D}"/>
              </a:ext>
            </a:extLst>
          </p:cNvPr>
          <p:cNvSpPr>
            <a:spLocks noGrp="1"/>
          </p:cNvSpPr>
          <p:nvPr>
            <p:ph type="title"/>
          </p:nvPr>
        </p:nvSpPr>
        <p:spPr>
          <a:xfrm>
            <a:off x="731887" y="1164038"/>
            <a:ext cx="10515600" cy="1092068"/>
          </a:xfrm>
        </p:spPr>
        <p:txBody>
          <a:bodyPr>
            <a:normAutofit fontScale="90000"/>
          </a:bodyPr>
          <a:lstStyle/>
          <a:p>
            <a:pPr algn="ctr"/>
            <a:r>
              <a:rPr lang="en-CA" dirty="0"/>
              <a:t>2024 Accomplishments</a:t>
            </a:r>
            <a:r>
              <a:rPr lang="en-CA" sz="4000" dirty="0"/>
              <a:t> </a:t>
            </a:r>
            <a:br>
              <a:rPr lang="en-CA" sz="4000" dirty="0"/>
            </a:br>
            <a:endParaRPr lang="en-CA" sz="4000" dirty="0"/>
          </a:p>
        </p:txBody>
      </p:sp>
      <p:sp>
        <p:nvSpPr>
          <p:cNvPr id="6" name="Content Placeholder 2">
            <a:extLst>
              <a:ext uri="{FF2B5EF4-FFF2-40B4-BE49-F238E27FC236}">
                <a16:creationId xmlns:a16="http://schemas.microsoft.com/office/drawing/2014/main" id="{29A520ED-6810-4B66-A1F9-E6CC582D1F06}"/>
              </a:ext>
            </a:extLst>
          </p:cNvPr>
          <p:cNvSpPr>
            <a:spLocks noGrp="1"/>
          </p:cNvSpPr>
          <p:nvPr>
            <p:ph idx="1"/>
          </p:nvPr>
        </p:nvSpPr>
        <p:spPr>
          <a:xfrm>
            <a:off x="838199" y="1898244"/>
            <a:ext cx="10778067" cy="3716695"/>
          </a:xfrm>
        </p:spPr>
        <p:txBody>
          <a:bodyPr anchor="t"/>
          <a:lstStyle/>
          <a:p>
            <a:r>
              <a:rPr lang="en-CA" sz="2200"/>
              <a:t>124</a:t>
            </a:r>
            <a:r>
              <a:rPr lang="en-CA" sz="2200" dirty="0"/>
              <a:t> planning applications in 2024 </a:t>
            </a:r>
          </a:p>
          <a:p>
            <a:r>
              <a:rPr lang="en-US" sz="2200" dirty="0"/>
              <a:t>Implemented Bill 44, Housing Statute requirements</a:t>
            </a:r>
          </a:p>
          <a:p>
            <a:r>
              <a:rPr lang="en-US" sz="2200" dirty="0"/>
              <a:t>Enabling short-term accommodations rental on Mt. Washington</a:t>
            </a:r>
            <a:endParaRPr lang="en-CA" sz="2200" dirty="0"/>
          </a:p>
          <a:p>
            <a:r>
              <a:rPr lang="en-CA" sz="2200" dirty="0"/>
              <a:t>254 bylaw compliance files opened: 221 files closed</a:t>
            </a:r>
          </a:p>
          <a:p>
            <a:r>
              <a:rPr lang="en-CA" sz="2200" dirty="0"/>
              <a:t>137 tickets issued through the Provincial Adjudication process</a:t>
            </a:r>
          </a:p>
          <a:p>
            <a:r>
              <a:rPr lang="en-CA" sz="2200" dirty="0"/>
              <a:t>Royston Elementary MUP grant award and project underway</a:t>
            </a:r>
          </a:p>
          <a:p>
            <a:r>
              <a:rPr lang="en-CA" sz="2200" dirty="0"/>
              <a:t>Home Energy Concierge Program/</a:t>
            </a:r>
            <a:r>
              <a:rPr lang="en-CA" sz="2200" dirty="0" err="1"/>
              <a:t>CleanBC</a:t>
            </a:r>
            <a:r>
              <a:rPr lang="en-CA" sz="2200" dirty="0"/>
              <a:t> Municipal Top-up Rebates</a:t>
            </a:r>
          </a:p>
          <a:p>
            <a:r>
              <a:rPr lang="en-CA" sz="2200" dirty="0"/>
              <a:t>Coastal Flood Adaptation Strategy Phase 3– completion of collaborative framework</a:t>
            </a:r>
          </a:p>
          <a:p>
            <a:r>
              <a:rPr lang="en-CA" sz="2200" dirty="0"/>
              <a:t>Completed Comox Valley Agriculture Plan update</a:t>
            </a:r>
          </a:p>
          <a:p>
            <a:endParaRPr lang="en-CA" sz="2200" dirty="0"/>
          </a:p>
        </p:txBody>
      </p:sp>
      <p:sp>
        <p:nvSpPr>
          <p:cNvPr id="7" name="Slide Number Placeholder 6">
            <a:extLst>
              <a:ext uri="{FF2B5EF4-FFF2-40B4-BE49-F238E27FC236}">
                <a16:creationId xmlns:a16="http://schemas.microsoft.com/office/drawing/2014/main" id="{3D06E0A5-FCF3-4477-815C-960AAC362812}"/>
              </a:ext>
            </a:extLst>
          </p:cNvPr>
          <p:cNvSpPr>
            <a:spLocks noGrp="1"/>
          </p:cNvSpPr>
          <p:nvPr>
            <p:ph type="sldNum" sz="quarter" idx="12"/>
          </p:nvPr>
        </p:nvSpPr>
        <p:spPr/>
        <p:txBody>
          <a:bodyPr/>
          <a:lstStyle/>
          <a:p>
            <a:pPr algn="l"/>
            <a:fld id="{95906328-5FAA-4ABB-B68D-45CF2E985575}" type="slidenum">
              <a:rPr lang="en-CA" smtClean="0"/>
              <a:pPr algn="l"/>
              <a:t>3</a:t>
            </a:fld>
            <a:endParaRPr lang="en-CA" dirty="0"/>
          </a:p>
        </p:txBody>
      </p:sp>
    </p:spTree>
    <p:extLst>
      <p:ext uri="{BB962C8B-B14F-4D97-AF65-F5344CB8AC3E}">
        <p14:creationId xmlns:p14="http://schemas.microsoft.com/office/powerpoint/2010/main" val="1823032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E66C31-096D-4886-96CC-7C9C371D7CB5}"/>
              </a:ext>
            </a:extLst>
          </p:cNvPr>
          <p:cNvSpPr>
            <a:spLocks noGrp="1"/>
          </p:cNvSpPr>
          <p:nvPr>
            <p:ph idx="1"/>
          </p:nvPr>
        </p:nvSpPr>
        <p:spPr>
          <a:xfrm>
            <a:off x="792480" y="2280356"/>
            <a:ext cx="10814304" cy="3742492"/>
          </a:xfrm>
        </p:spPr>
        <p:txBody>
          <a:bodyPr/>
          <a:lstStyle/>
          <a:p>
            <a:r>
              <a:rPr lang="en-CA" sz="2200" dirty="0"/>
              <a:t>Increase in Temporary Use Permit applications (e.g. Short-Term Rentals)</a:t>
            </a:r>
            <a:endParaRPr lang="en-CA" sz="2200" dirty="0">
              <a:highlight>
                <a:srgbClr val="FFFF00"/>
              </a:highlight>
            </a:endParaRPr>
          </a:p>
          <a:p>
            <a:r>
              <a:rPr lang="en-US" sz="2200" dirty="0"/>
              <a:t>Planning and Building Service Delivery project (2025)</a:t>
            </a:r>
            <a:endParaRPr lang="en-CA" sz="2200" dirty="0"/>
          </a:p>
          <a:p>
            <a:r>
              <a:rPr lang="en-CA" sz="2200" dirty="0"/>
              <a:t>Review of regulatory framework to meet unique housing needs in rural areas</a:t>
            </a:r>
          </a:p>
          <a:p>
            <a:r>
              <a:rPr lang="en-CA" sz="2200" dirty="0"/>
              <a:t>CityWorks Permitting, Licensing and Land Planning and Development project</a:t>
            </a:r>
          </a:p>
          <a:p>
            <a:r>
              <a:rPr lang="en-CA" sz="2200" dirty="0"/>
              <a:t>Climate resiliency, disaster risk reduction, flood hazard management</a:t>
            </a:r>
          </a:p>
          <a:p>
            <a:r>
              <a:rPr lang="en-CA" sz="2200" dirty="0"/>
              <a:t>Continuous need for collaboration, partnerships and engagement</a:t>
            </a:r>
          </a:p>
          <a:p>
            <a:r>
              <a:rPr lang="en-CA" sz="2200" dirty="0"/>
              <a:t>Focus on community energy transitions/GHG reductions</a:t>
            </a:r>
          </a:p>
        </p:txBody>
      </p:sp>
      <p:sp>
        <p:nvSpPr>
          <p:cNvPr id="4" name="Title 1">
            <a:extLst>
              <a:ext uri="{FF2B5EF4-FFF2-40B4-BE49-F238E27FC236}">
                <a16:creationId xmlns:a16="http://schemas.microsoft.com/office/drawing/2014/main" id="{5DC92B6C-51E5-4FD6-8461-30DA70BA0ED9}"/>
              </a:ext>
            </a:extLst>
          </p:cNvPr>
          <p:cNvSpPr>
            <a:spLocks noGrp="1"/>
          </p:cNvSpPr>
          <p:nvPr>
            <p:ph type="title"/>
          </p:nvPr>
        </p:nvSpPr>
        <p:spPr>
          <a:xfrm>
            <a:off x="838200" y="1175090"/>
            <a:ext cx="10515600" cy="981087"/>
          </a:xfrm>
        </p:spPr>
        <p:txBody>
          <a:bodyPr>
            <a:normAutofit/>
          </a:bodyPr>
          <a:lstStyle/>
          <a:p>
            <a:pPr algn="ctr"/>
            <a:r>
              <a:rPr lang="en-US" dirty="0"/>
              <a:t>Trends, Challenges and Opportunities</a:t>
            </a:r>
            <a:r>
              <a:rPr lang="en-CA" sz="4000" dirty="0"/>
              <a:t>​ </a:t>
            </a:r>
            <a:endParaRPr lang="en-CA" sz="3600" dirty="0"/>
          </a:p>
        </p:txBody>
      </p:sp>
      <p:sp>
        <p:nvSpPr>
          <p:cNvPr id="5" name="Slide Number Placeholder 4">
            <a:extLst>
              <a:ext uri="{FF2B5EF4-FFF2-40B4-BE49-F238E27FC236}">
                <a16:creationId xmlns:a16="http://schemas.microsoft.com/office/drawing/2014/main" id="{737A9DAF-CEF2-4ADE-8FD9-B6524D46B34D}"/>
              </a:ext>
            </a:extLst>
          </p:cNvPr>
          <p:cNvSpPr>
            <a:spLocks noGrp="1"/>
          </p:cNvSpPr>
          <p:nvPr>
            <p:ph type="sldNum" sz="quarter" idx="12"/>
          </p:nvPr>
        </p:nvSpPr>
        <p:spPr/>
        <p:txBody>
          <a:bodyPr/>
          <a:lstStyle/>
          <a:p>
            <a:pPr algn="l"/>
            <a:fld id="{95906328-5FAA-4ABB-B68D-45CF2E985575}" type="slidenum">
              <a:rPr lang="en-CA" smtClean="0"/>
              <a:pPr algn="l"/>
              <a:t>4</a:t>
            </a:fld>
            <a:endParaRPr lang="en-CA" dirty="0"/>
          </a:p>
        </p:txBody>
      </p:sp>
    </p:spTree>
    <p:extLst>
      <p:ext uri="{BB962C8B-B14F-4D97-AF65-F5344CB8AC3E}">
        <p14:creationId xmlns:p14="http://schemas.microsoft.com/office/powerpoint/2010/main" val="195435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4CADC14A-C814-4A23-8886-79D4EC94EA56}"/>
              </a:ext>
            </a:extLst>
          </p:cNvPr>
          <p:cNvGraphicFramePr>
            <a:graphicFrameLocks noGrp="1"/>
          </p:cNvGraphicFramePr>
          <p:nvPr>
            <p:ph idx="1"/>
            <p:extLst>
              <p:ext uri="{D42A27DB-BD31-4B8C-83A1-F6EECF244321}">
                <p14:modId xmlns:p14="http://schemas.microsoft.com/office/powerpoint/2010/main" val="1643535113"/>
              </p:ext>
            </p:extLst>
          </p:nvPr>
        </p:nvGraphicFramePr>
        <p:xfrm>
          <a:off x="646020" y="1852162"/>
          <a:ext cx="10732008" cy="3547871"/>
        </p:xfrm>
        <a:graphic>
          <a:graphicData uri="http://schemas.openxmlformats.org/drawingml/2006/table">
            <a:tbl>
              <a:tblPr firstRow="1" bandRow="1">
                <a:tableStyleId>{21E4AEA4-8DFA-4A89-87EB-49C32662AFE0}</a:tableStyleId>
              </a:tblPr>
              <a:tblGrid>
                <a:gridCol w="2083030">
                  <a:extLst>
                    <a:ext uri="{9D8B030D-6E8A-4147-A177-3AD203B41FA5}">
                      <a16:colId xmlns:a16="http://schemas.microsoft.com/office/drawing/2014/main" val="904763461"/>
                    </a:ext>
                  </a:extLst>
                </a:gridCol>
                <a:gridCol w="5613439">
                  <a:extLst>
                    <a:ext uri="{9D8B030D-6E8A-4147-A177-3AD203B41FA5}">
                      <a16:colId xmlns:a16="http://schemas.microsoft.com/office/drawing/2014/main" val="4030622712"/>
                    </a:ext>
                  </a:extLst>
                </a:gridCol>
                <a:gridCol w="3035539">
                  <a:extLst>
                    <a:ext uri="{9D8B030D-6E8A-4147-A177-3AD203B41FA5}">
                      <a16:colId xmlns:a16="http://schemas.microsoft.com/office/drawing/2014/main" val="1617089013"/>
                    </a:ext>
                  </a:extLst>
                </a:gridCol>
              </a:tblGrid>
              <a:tr h="670465">
                <a:tc>
                  <a:txBody>
                    <a:bodyPr/>
                    <a:lstStyle/>
                    <a:p>
                      <a:r>
                        <a:rPr lang="en-CA" dirty="0"/>
                        <a:t>Type </a:t>
                      </a:r>
                    </a:p>
                  </a:txBody>
                  <a:tcPr>
                    <a:solidFill>
                      <a:schemeClr val="accent1">
                        <a:lumMod val="60000"/>
                        <a:lumOff val="40000"/>
                      </a:schemeClr>
                    </a:solidFill>
                  </a:tcPr>
                </a:tc>
                <a:tc>
                  <a:txBody>
                    <a:bodyPr/>
                    <a:lstStyle/>
                    <a:p>
                      <a:r>
                        <a:rPr lang="en-CA" dirty="0"/>
                        <a:t>Initiative </a:t>
                      </a:r>
                    </a:p>
                  </a:txBody>
                  <a:tcPr>
                    <a:solidFill>
                      <a:schemeClr val="accent1">
                        <a:lumMod val="60000"/>
                        <a:lumOff val="40000"/>
                      </a:schemeClr>
                    </a:solidFill>
                  </a:tcPr>
                </a:tc>
                <a:tc>
                  <a:txBody>
                    <a:bodyPr/>
                    <a:lstStyle/>
                    <a:p>
                      <a:r>
                        <a:rPr lang="en-CA" dirty="0"/>
                        <a:t>Comment</a:t>
                      </a:r>
                    </a:p>
                  </a:txBody>
                  <a:tcPr>
                    <a:solidFill>
                      <a:schemeClr val="accent1">
                        <a:lumMod val="60000"/>
                        <a:lumOff val="40000"/>
                      </a:schemeClr>
                    </a:solidFill>
                  </a:tcPr>
                </a:tc>
                <a:extLst>
                  <a:ext uri="{0D108BD9-81ED-4DB2-BD59-A6C34878D82A}">
                    <a16:rowId xmlns:a16="http://schemas.microsoft.com/office/drawing/2014/main" val="3171505101"/>
                  </a:ext>
                </a:extLst>
              </a:tr>
              <a:tr h="670465">
                <a:tc>
                  <a:txBody>
                    <a:bodyPr/>
                    <a:lstStyle/>
                    <a:p>
                      <a:pPr>
                        <a:buNone/>
                      </a:pPr>
                      <a:r>
                        <a:rPr lang="en-CA" sz="1600"/>
                        <a:t>Electoral Areas Serv ices Committee</a:t>
                      </a:r>
                      <a:endParaRPr lang="en-CA" sz="1600" dirty="0"/>
                    </a:p>
                  </a:txBody>
                  <a:tcPr/>
                </a:tc>
                <a:tc>
                  <a:txBody>
                    <a:bodyPr/>
                    <a:lstStyle/>
                    <a:p>
                      <a:pPr lvl="0" algn="l">
                        <a:buNone/>
                      </a:pPr>
                      <a:r>
                        <a:rPr lang="en-CA" sz="1600" b="0" i="0" u="none" strike="noStrike" noProof="0">
                          <a:solidFill>
                            <a:srgbClr val="000000"/>
                          </a:solidFill>
                          <a:latin typeface="BC Sans"/>
                        </a:rPr>
                        <a:t>Undertake Agricultural Planning</a:t>
                      </a:r>
                      <a:endParaRPr lang="en-US" sz="1600" dirty="0"/>
                    </a:p>
                  </a:txBody>
                  <a:tcPr/>
                </a:tc>
                <a:tc>
                  <a:txBody>
                    <a:bodyPr/>
                    <a:lstStyle/>
                    <a:p>
                      <a:r>
                        <a:rPr lang="en-US"/>
                        <a:t>New Position – AG Coordinator </a:t>
                      </a:r>
                      <a:endParaRPr lang="en-CA" dirty="0"/>
                    </a:p>
                  </a:txBody>
                  <a:tcPr/>
                </a:tc>
                <a:extLst>
                  <a:ext uri="{0D108BD9-81ED-4DB2-BD59-A6C34878D82A}">
                    <a16:rowId xmlns:a16="http://schemas.microsoft.com/office/drawing/2014/main" val="4214222216"/>
                  </a:ext>
                </a:extLst>
              </a:tr>
              <a:tr h="1061570">
                <a:tc>
                  <a:txBody>
                    <a:bodyPr/>
                    <a:lstStyle/>
                    <a:p>
                      <a:pPr>
                        <a:buNone/>
                      </a:pPr>
                      <a:r>
                        <a:rPr lang="en-CA" sz="1600"/>
                        <a:t>Electoral Areas Services Committee</a:t>
                      </a:r>
                      <a:endParaRPr lang="en-CA" sz="1600" dirty="0"/>
                    </a:p>
                  </a:txBody>
                  <a:tcPr/>
                </a:tc>
                <a:tc>
                  <a:txBody>
                    <a:bodyPr/>
                    <a:lstStyle/>
                    <a:p>
                      <a:pPr lvl="0" algn="l">
                        <a:buNone/>
                      </a:pPr>
                      <a:r>
                        <a:rPr lang="en-CA" sz="1600" b="0" i="0" u="none" strike="noStrike" noProof="0">
                          <a:solidFill>
                            <a:srgbClr val="000000"/>
                          </a:solidFill>
                          <a:latin typeface="BC Sans"/>
                        </a:rPr>
                        <a:t>Development Approval Process Review</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a:t>Procedures and Fees review; Service delivery project</a:t>
                      </a:r>
                      <a:endParaRPr lang="en-CA" dirty="0"/>
                    </a:p>
                  </a:txBody>
                  <a:tcPr/>
                </a:tc>
                <a:extLst>
                  <a:ext uri="{0D108BD9-81ED-4DB2-BD59-A6C34878D82A}">
                    <a16:rowId xmlns:a16="http://schemas.microsoft.com/office/drawing/2014/main" val="3079697447"/>
                  </a:ext>
                </a:extLst>
              </a:tr>
              <a:tr h="1145371">
                <a:tc>
                  <a:txBody>
                    <a:bodyPr/>
                    <a:lstStyle/>
                    <a:p>
                      <a:pPr>
                        <a:buNone/>
                      </a:pPr>
                      <a:r>
                        <a:rPr lang="en-CA" sz="1600" dirty="0"/>
                        <a:t>Board</a:t>
                      </a:r>
                    </a:p>
                  </a:txBody>
                  <a:tcPr/>
                </a:tc>
                <a:tc>
                  <a:txBody>
                    <a:bodyPr/>
                    <a:lstStyle/>
                    <a:p>
                      <a:pPr lvl="0" algn="l">
                        <a:buNone/>
                      </a:pPr>
                      <a:r>
                        <a:rPr lang="en-CA" sz="1600" b="0" i="0" u="none" strike="noStrike" noProof="0">
                          <a:solidFill>
                            <a:srgbClr val="000000"/>
                          </a:solidFill>
                          <a:latin typeface="BC Sans"/>
                        </a:rPr>
                        <a:t>Implement the Active Transportation Network Plan</a:t>
                      </a:r>
                      <a:endParaRPr lang="en-US" sz="1600" dirty="0"/>
                    </a:p>
                  </a:txBody>
                  <a:tcPr/>
                </a:tc>
                <a:tc>
                  <a:txBody>
                    <a:bodyPr/>
                    <a:lstStyle/>
                    <a:p>
                      <a:r>
                        <a:rPr lang="en-US" dirty="0"/>
                        <a:t>Royston Elementary MUP – construction Spring 2025 </a:t>
                      </a:r>
                      <a:endParaRPr lang="en-CA" dirty="0"/>
                    </a:p>
                  </a:txBody>
                  <a:tcPr/>
                </a:tc>
                <a:extLst>
                  <a:ext uri="{0D108BD9-81ED-4DB2-BD59-A6C34878D82A}">
                    <a16:rowId xmlns:a16="http://schemas.microsoft.com/office/drawing/2014/main" val="3351145453"/>
                  </a:ext>
                </a:extLst>
              </a:tr>
            </a:tbl>
          </a:graphicData>
        </a:graphic>
      </p:graphicFrame>
      <p:sp>
        <p:nvSpPr>
          <p:cNvPr id="4" name="Title 1">
            <a:extLst>
              <a:ext uri="{FF2B5EF4-FFF2-40B4-BE49-F238E27FC236}">
                <a16:creationId xmlns:a16="http://schemas.microsoft.com/office/drawing/2014/main" id="{5DC92B6C-51E5-4FD6-8461-30DA70BA0ED9}"/>
              </a:ext>
            </a:extLst>
          </p:cNvPr>
          <p:cNvSpPr>
            <a:spLocks noGrp="1"/>
          </p:cNvSpPr>
          <p:nvPr>
            <p:ph type="title"/>
          </p:nvPr>
        </p:nvSpPr>
        <p:spPr>
          <a:xfrm>
            <a:off x="754224" y="909467"/>
            <a:ext cx="10515600" cy="1135200"/>
          </a:xfrm>
        </p:spPr>
        <p:txBody>
          <a:bodyPr/>
          <a:lstStyle/>
          <a:p>
            <a:pPr algn="ctr"/>
            <a:r>
              <a:rPr lang="en-US" dirty="0"/>
              <a:t>Strategic Priorities and Initiatives ​</a:t>
            </a:r>
            <a:endParaRPr lang="en-CA" dirty="0"/>
          </a:p>
        </p:txBody>
      </p:sp>
      <p:sp>
        <p:nvSpPr>
          <p:cNvPr id="2" name="Slide Number Placeholder 1">
            <a:extLst>
              <a:ext uri="{FF2B5EF4-FFF2-40B4-BE49-F238E27FC236}">
                <a16:creationId xmlns:a16="http://schemas.microsoft.com/office/drawing/2014/main" id="{7E391AC9-C8F4-4B0B-8664-DEA841E5E135}"/>
              </a:ext>
            </a:extLst>
          </p:cNvPr>
          <p:cNvSpPr>
            <a:spLocks noGrp="1"/>
          </p:cNvSpPr>
          <p:nvPr>
            <p:ph type="sldNum" sz="quarter" idx="12"/>
          </p:nvPr>
        </p:nvSpPr>
        <p:spPr/>
        <p:txBody>
          <a:bodyPr/>
          <a:lstStyle/>
          <a:p>
            <a:pPr algn="l"/>
            <a:fld id="{95906328-5FAA-4ABB-B68D-45CF2E985575}" type="slidenum">
              <a:rPr lang="en-CA" smtClean="0"/>
              <a:pPr algn="l"/>
              <a:t>5</a:t>
            </a:fld>
            <a:endParaRPr lang="en-CA" dirty="0"/>
          </a:p>
        </p:txBody>
      </p:sp>
    </p:spTree>
    <p:extLst>
      <p:ext uri="{BB962C8B-B14F-4D97-AF65-F5344CB8AC3E}">
        <p14:creationId xmlns:p14="http://schemas.microsoft.com/office/powerpoint/2010/main" val="3203901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DC92B6C-51E5-4FD6-8461-30DA70BA0ED9}"/>
              </a:ext>
            </a:extLst>
          </p:cNvPr>
          <p:cNvSpPr>
            <a:spLocks noGrp="1"/>
          </p:cNvSpPr>
          <p:nvPr>
            <p:ph type="title"/>
          </p:nvPr>
        </p:nvSpPr>
        <p:spPr>
          <a:xfrm>
            <a:off x="838199" y="1079802"/>
            <a:ext cx="10515600" cy="873350"/>
          </a:xfrm>
        </p:spPr>
        <p:txBody>
          <a:bodyPr/>
          <a:lstStyle/>
          <a:p>
            <a:pPr algn="ctr"/>
            <a:r>
              <a:rPr lang="en-US" dirty="0"/>
              <a:t>Human Resource ​​</a:t>
            </a:r>
            <a:endParaRPr lang="en-CA" dirty="0"/>
          </a:p>
        </p:txBody>
      </p:sp>
      <p:sp>
        <p:nvSpPr>
          <p:cNvPr id="6" name="Content Placeholder 5">
            <a:extLst>
              <a:ext uri="{FF2B5EF4-FFF2-40B4-BE49-F238E27FC236}">
                <a16:creationId xmlns:a16="http://schemas.microsoft.com/office/drawing/2014/main" id="{22D97886-528A-43F6-9DBA-61CF91BA4400}"/>
              </a:ext>
            </a:extLst>
          </p:cNvPr>
          <p:cNvSpPr>
            <a:spLocks noGrp="1"/>
          </p:cNvSpPr>
          <p:nvPr>
            <p:ph idx="1"/>
          </p:nvPr>
        </p:nvSpPr>
        <p:spPr/>
        <p:txBody>
          <a:bodyPr/>
          <a:lstStyle/>
          <a:p>
            <a:endParaRPr lang="en-CA" dirty="0"/>
          </a:p>
        </p:txBody>
      </p:sp>
      <p:sp>
        <p:nvSpPr>
          <p:cNvPr id="5" name="Slide Number Placeholder 4">
            <a:extLst>
              <a:ext uri="{FF2B5EF4-FFF2-40B4-BE49-F238E27FC236}">
                <a16:creationId xmlns:a16="http://schemas.microsoft.com/office/drawing/2014/main" id="{290E3A1A-51D2-49CC-821F-16FFB15BC51D}"/>
              </a:ext>
            </a:extLst>
          </p:cNvPr>
          <p:cNvSpPr>
            <a:spLocks noGrp="1"/>
          </p:cNvSpPr>
          <p:nvPr>
            <p:ph type="sldNum" sz="quarter" idx="12"/>
          </p:nvPr>
        </p:nvSpPr>
        <p:spPr/>
        <p:txBody>
          <a:bodyPr/>
          <a:lstStyle/>
          <a:p>
            <a:pPr algn="l"/>
            <a:fld id="{95906328-5FAA-4ABB-B68D-45CF2E985575}" type="slidenum">
              <a:rPr lang="en-CA" smtClean="0"/>
              <a:pPr algn="l"/>
              <a:t>6</a:t>
            </a:fld>
            <a:endParaRPr lang="en-CA" dirty="0"/>
          </a:p>
        </p:txBody>
      </p:sp>
      <p:graphicFrame>
        <p:nvGraphicFramePr>
          <p:cNvPr id="2" name="Table 1">
            <a:extLst>
              <a:ext uri="{FF2B5EF4-FFF2-40B4-BE49-F238E27FC236}">
                <a16:creationId xmlns:a16="http://schemas.microsoft.com/office/drawing/2014/main" id="{D8210A31-94C8-4B12-97B2-EFCD9C6F9C9D}"/>
              </a:ext>
            </a:extLst>
          </p:cNvPr>
          <p:cNvGraphicFramePr>
            <a:graphicFrameLocks noGrp="1"/>
          </p:cNvGraphicFramePr>
          <p:nvPr>
            <p:extLst>
              <p:ext uri="{D42A27DB-BD31-4B8C-83A1-F6EECF244321}">
                <p14:modId xmlns:p14="http://schemas.microsoft.com/office/powerpoint/2010/main" val="1550762647"/>
              </p:ext>
            </p:extLst>
          </p:nvPr>
        </p:nvGraphicFramePr>
        <p:xfrm>
          <a:off x="488768" y="1953152"/>
          <a:ext cx="11214463" cy="3906578"/>
        </p:xfrm>
        <a:graphic>
          <a:graphicData uri="http://schemas.openxmlformats.org/drawingml/2006/table">
            <a:tbl>
              <a:tblPr firstRow="1" bandRow="1">
                <a:tableStyleId>{21E4AEA4-8DFA-4A89-87EB-49C32662AFE0}</a:tableStyleId>
              </a:tblPr>
              <a:tblGrid>
                <a:gridCol w="3206931">
                  <a:extLst>
                    <a:ext uri="{9D8B030D-6E8A-4147-A177-3AD203B41FA5}">
                      <a16:colId xmlns:a16="http://schemas.microsoft.com/office/drawing/2014/main" val="867421562"/>
                    </a:ext>
                  </a:extLst>
                </a:gridCol>
                <a:gridCol w="1288869">
                  <a:extLst>
                    <a:ext uri="{9D8B030D-6E8A-4147-A177-3AD203B41FA5}">
                      <a16:colId xmlns:a16="http://schemas.microsoft.com/office/drawing/2014/main" val="1090321442"/>
                    </a:ext>
                  </a:extLst>
                </a:gridCol>
                <a:gridCol w="1288868">
                  <a:extLst>
                    <a:ext uri="{9D8B030D-6E8A-4147-A177-3AD203B41FA5}">
                      <a16:colId xmlns:a16="http://schemas.microsoft.com/office/drawing/2014/main" val="2705654200"/>
                    </a:ext>
                  </a:extLst>
                </a:gridCol>
                <a:gridCol w="1288869">
                  <a:extLst>
                    <a:ext uri="{9D8B030D-6E8A-4147-A177-3AD203B41FA5}">
                      <a16:colId xmlns:a16="http://schemas.microsoft.com/office/drawing/2014/main" val="1920480509"/>
                    </a:ext>
                  </a:extLst>
                </a:gridCol>
                <a:gridCol w="1380309">
                  <a:extLst>
                    <a:ext uri="{9D8B030D-6E8A-4147-A177-3AD203B41FA5}">
                      <a16:colId xmlns:a16="http://schemas.microsoft.com/office/drawing/2014/main" val="2952691864"/>
                    </a:ext>
                  </a:extLst>
                </a:gridCol>
                <a:gridCol w="1380308">
                  <a:extLst>
                    <a:ext uri="{9D8B030D-6E8A-4147-A177-3AD203B41FA5}">
                      <a16:colId xmlns:a16="http://schemas.microsoft.com/office/drawing/2014/main" val="1180050282"/>
                    </a:ext>
                  </a:extLst>
                </a:gridCol>
                <a:gridCol w="1380309">
                  <a:extLst>
                    <a:ext uri="{9D8B030D-6E8A-4147-A177-3AD203B41FA5}">
                      <a16:colId xmlns:a16="http://schemas.microsoft.com/office/drawing/2014/main" val="888545876"/>
                    </a:ext>
                  </a:extLst>
                </a:gridCol>
              </a:tblGrid>
              <a:tr h="348946">
                <a:tc>
                  <a:txBody>
                    <a:bodyPr/>
                    <a:lstStyle/>
                    <a:p>
                      <a:endParaRPr lang="en-CA" sz="1600" dirty="0"/>
                    </a:p>
                  </a:txBody>
                  <a:tcPr>
                    <a:solidFill>
                      <a:srgbClr val="5A7E96"/>
                    </a:solidFill>
                  </a:tcPr>
                </a:tc>
                <a:tc gridSpan="3">
                  <a:txBody>
                    <a:bodyPr/>
                    <a:lstStyle/>
                    <a:p>
                      <a:pPr algn="ctr"/>
                      <a:r>
                        <a:rPr lang="en-US" sz="1800" b="0" i="0" kern="1200" dirty="0">
                          <a:solidFill>
                            <a:schemeClr val="lt1"/>
                          </a:solidFill>
                          <a:effectLst/>
                          <a:latin typeface="+mn-lt"/>
                          <a:ea typeface="+mn-ea"/>
                          <a:cs typeface="+mn-cs"/>
                        </a:rPr>
                        <a:t>2025​</a:t>
                      </a:r>
                      <a:endParaRPr lang="en-CA" sz="1600" dirty="0"/>
                    </a:p>
                  </a:txBody>
                  <a:tcPr>
                    <a:solidFill>
                      <a:srgbClr val="5A7E96"/>
                    </a:solidFill>
                  </a:tcPr>
                </a:tc>
                <a:tc hMerge="1">
                  <a:txBody>
                    <a:bodyPr/>
                    <a:lstStyle/>
                    <a:p>
                      <a:endParaRPr lang="en-US"/>
                    </a:p>
                  </a:txBody>
                  <a:tcPr/>
                </a:tc>
                <a:tc hMerge="1">
                  <a:txBody>
                    <a:bodyPr/>
                    <a:lstStyle/>
                    <a:p>
                      <a:endParaRPr lang="en-US"/>
                    </a:p>
                  </a:txBody>
                  <a:tcPr/>
                </a:tc>
                <a:tc gridSpan="3">
                  <a:txBody>
                    <a:bodyPr/>
                    <a:lstStyle/>
                    <a:p>
                      <a:pPr algn="ctr"/>
                      <a:r>
                        <a:rPr lang="en-US" sz="1800" b="0" i="0" kern="1200" dirty="0">
                          <a:solidFill>
                            <a:schemeClr val="lt1"/>
                          </a:solidFill>
                          <a:effectLst/>
                          <a:latin typeface="+mn-lt"/>
                          <a:ea typeface="+mn-ea"/>
                          <a:cs typeface="+mn-cs"/>
                        </a:rPr>
                        <a:t>2026</a:t>
                      </a:r>
                      <a:endParaRPr lang="en-CA" sz="1600" dirty="0"/>
                    </a:p>
                  </a:txBody>
                  <a:tcPr>
                    <a:solidFill>
                      <a:srgbClr val="5A7E9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2333479"/>
                  </a:ext>
                </a:extLst>
              </a:tr>
              <a:tr h="348946">
                <a:tc>
                  <a:txBody>
                    <a:bodyPr/>
                    <a:lstStyle/>
                    <a:p>
                      <a:endParaRPr lang="en-CA" sz="1600" dirty="0"/>
                    </a:p>
                  </a:txBody>
                  <a:tcPr/>
                </a:tc>
                <a:tc>
                  <a:txBody>
                    <a:bodyPr/>
                    <a:lstStyle/>
                    <a:p>
                      <a:pPr algn="ctr"/>
                      <a:r>
                        <a:rPr lang="en-CA" sz="1600" dirty="0"/>
                        <a:t>Planning</a:t>
                      </a:r>
                    </a:p>
                  </a:txBody>
                  <a:tcPr/>
                </a:tc>
                <a:tc>
                  <a:txBody>
                    <a:bodyPr/>
                    <a:lstStyle/>
                    <a:p>
                      <a:pPr algn="ctr"/>
                      <a:r>
                        <a:rPr lang="en-CA" sz="1600" dirty="0"/>
                        <a:t>GIS</a:t>
                      </a:r>
                    </a:p>
                  </a:txBody>
                  <a:tcPr/>
                </a:tc>
                <a:tc>
                  <a:txBody>
                    <a:bodyPr/>
                    <a:lstStyle/>
                    <a:p>
                      <a:pPr algn="ctr"/>
                      <a:r>
                        <a:rPr lang="en-CA" sz="1600" dirty="0"/>
                        <a:t>Bylaw</a:t>
                      </a:r>
                    </a:p>
                  </a:txBody>
                  <a:tcPr/>
                </a:tc>
                <a:tc>
                  <a:txBody>
                    <a:bodyPr/>
                    <a:lstStyle/>
                    <a:p>
                      <a:pPr algn="ctr"/>
                      <a:r>
                        <a:rPr lang="en-CA" sz="1600" dirty="0"/>
                        <a:t>Planning</a:t>
                      </a:r>
                    </a:p>
                  </a:txBody>
                  <a:tcPr/>
                </a:tc>
                <a:tc>
                  <a:txBody>
                    <a:bodyPr/>
                    <a:lstStyle/>
                    <a:p>
                      <a:pPr algn="ctr"/>
                      <a:r>
                        <a:rPr lang="en-CA" sz="1600" dirty="0"/>
                        <a:t>GIS</a:t>
                      </a:r>
                    </a:p>
                  </a:txBody>
                  <a:tcPr/>
                </a:tc>
                <a:tc>
                  <a:txBody>
                    <a:bodyPr/>
                    <a:lstStyle/>
                    <a:p>
                      <a:pPr algn="ctr"/>
                      <a:r>
                        <a:rPr lang="en-CA" sz="1600" dirty="0"/>
                        <a:t>Bylaw</a:t>
                      </a:r>
                    </a:p>
                  </a:txBody>
                  <a:tcPr/>
                </a:tc>
                <a:extLst>
                  <a:ext uri="{0D108BD9-81ED-4DB2-BD59-A6C34878D82A}">
                    <a16:rowId xmlns:a16="http://schemas.microsoft.com/office/drawing/2014/main" val="1345838014"/>
                  </a:ext>
                </a:extLst>
              </a:tr>
              <a:tr h="348946">
                <a:tc>
                  <a:txBody>
                    <a:bodyPr/>
                    <a:lstStyle/>
                    <a:p>
                      <a:r>
                        <a:rPr lang="en-CA" sz="1600" b="0" i="0" kern="1200" dirty="0">
                          <a:solidFill>
                            <a:schemeClr val="dk1"/>
                          </a:solidFill>
                          <a:effectLst/>
                          <a:latin typeface="+mn-lt"/>
                          <a:ea typeface="+mn-ea"/>
                          <a:cs typeface="+mn-cs"/>
                        </a:rPr>
                        <a:t>Opening FTE Balance </a:t>
                      </a:r>
                      <a:endParaRPr lang="en-CA" sz="1600" dirty="0"/>
                    </a:p>
                  </a:txBody>
                  <a:tcPr/>
                </a:tc>
                <a:tc>
                  <a:txBody>
                    <a:bodyPr/>
                    <a:lstStyle/>
                    <a:p>
                      <a:pPr algn="r"/>
                      <a:r>
                        <a:rPr lang="en-US" sz="1600" dirty="0"/>
                        <a:t>10.60</a:t>
                      </a:r>
                    </a:p>
                  </a:txBody>
                  <a:tcPr/>
                </a:tc>
                <a:tc>
                  <a:txBody>
                    <a:bodyPr/>
                    <a:lstStyle/>
                    <a:p>
                      <a:pPr algn="r"/>
                      <a:r>
                        <a:rPr lang="en-CA" sz="1600" dirty="0"/>
                        <a:t>3.25</a:t>
                      </a:r>
                    </a:p>
                  </a:txBody>
                  <a:tcPr/>
                </a:tc>
                <a:tc>
                  <a:txBody>
                    <a:bodyPr/>
                    <a:lstStyle/>
                    <a:p>
                      <a:pPr algn="r"/>
                      <a:r>
                        <a:rPr lang="en-US" sz="1600" dirty="0"/>
                        <a:t>2.03</a:t>
                      </a:r>
                      <a:endParaRPr lang="en-CA" sz="1600" dirty="0"/>
                    </a:p>
                  </a:txBody>
                  <a:tcPr/>
                </a:tc>
                <a:tc>
                  <a:txBody>
                    <a:bodyPr/>
                    <a:lstStyle/>
                    <a:p>
                      <a:pPr algn="r"/>
                      <a:r>
                        <a:rPr lang="en-US" sz="1600" dirty="0"/>
                        <a:t>11.23</a:t>
                      </a:r>
                    </a:p>
                  </a:txBody>
                  <a:tcPr/>
                </a:tc>
                <a:tc>
                  <a:txBody>
                    <a:bodyPr/>
                    <a:lstStyle/>
                    <a:p>
                      <a:pPr algn="r"/>
                      <a:r>
                        <a:rPr lang="en-US" sz="1600" dirty="0"/>
                        <a:t>3.25</a:t>
                      </a:r>
                      <a:endParaRPr lang="en-CA" sz="1600" dirty="0"/>
                    </a:p>
                  </a:txBody>
                  <a:tcPr/>
                </a:tc>
                <a:tc>
                  <a:txBody>
                    <a:bodyPr/>
                    <a:lstStyle/>
                    <a:p>
                      <a:pPr algn="r"/>
                      <a:r>
                        <a:rPr lang="en-US" sz="1600" dirty="0"/>
                        <a:t>2.03</a:t>
                      </a:r>
                      <a:endParaRPr lang="en-CA" sz="1600" dirty="0"/>
                    </a:p>
                  </a:txBody>
                  <a:tcPr/>
                </a:tc>
                <a:extLst>
                  <a:ext uri="{0D108BD9-81ED-4DB2-BD59-A6C34878D82A}">
                    <a16:rowId xmlns:a16="http://schemas.microsoft.com/office/drawing/2014/main" val="2907904971"/>
                  </a:ext>
                </a:extLst>
              </a:tr>
              <a:tr h="348946">
                <a:tc>
                  <a:txBody>
                    <a:bodyPr/>
                    <a:lstStyle/>
                    <a:p>
                      <a:r>
                        <a:rPr lang="en-US" sz="1600" b="0" i="0" kern="1200" dirty="0">
                          <a:solidFill>
                            <a:schemeClr val="dk1"/>
                          </a:solidFill>
                          <a:effectLst/>
                          <a:latin typeface="+mn-lt"/>
                          <a:ea typeface="+mn-ea"/>
                          <a:cs typeface="+mn-cs"/>
                        </a:rPr>
                        <a:t>Addition Request​</a:t>
                      </a:r>
                      <a:endParaRPr lang="en-CA" sz="1600" dirty="0"/>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extLst>
                  <a:ext uri="{0D108BD9-81ED-4DB2-BD59-A6C34878D82A}">
                    <a16:rowId xmlns:a16="http://schemas.microsoft.com/office/drawing/2014/main" val="2214336996"/>
                  </a:ext>
                </a:extLst>
              </a:tr>
              <a:tr h="348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  Full time </a:t>
                      </a:r>
                      <a:r>
                        <a:rPr lang="en-CA" sz="1600" b="0" i="0" kern="1200" dirty="0">
                          <a:solidFill>
                            <a:schemeClr val="dk1"/>
                          </a:solidFill>
                          <a:effectLst/>
                          <a:latin typeface="+mn-lt"/>
                          <a:ea typeface="+mn-ea"/>
                          <a:cs typeface="+mn-cs"/>
                        </a:rPr>
                        <a:t>​</a:t>
                      </a:r>
                    </a:p>
                  </a:txBody>
                  <a:tcPr/>
                </a:tc>
                <a:tc>
                  <a:txBody>
                    <a:bodyPr/>
                    <a:lstStyle/>
                    <a:p>
                      <a:pPr algn="r"/>
                      <a:r>
                        <a:rPr lang="en-US" sz="1600" dirty="0"/>
                        <a:t>1.00</a:t>
                      </a:r>
                    </a:p>
                  </a:txBody>
                  <a:tcPr/>
                </a:tc>
                <a:tc>
                  <a:txBody>
                    <a:bodyPr/>
                    <a:lstStyle/>
                    <a:p>
                      <a:pPr algn="r"/>
                      <a:endParaRPr lang="en-CA" sz="1600" dirty="0"/>
                    </a:p>
                  </a:txBody>
                  <a:tcPr/>
                </a:tc>
                <a:tc>
                  <a:txBody>
                    <a:bodyPr/>
                    <a:lstStyle/>
                    <a:p>
                      <a:pPr algn="r"/>
                      <a:endParaRPr lang="en-CA" sz="1600" dirty="0"/>
                    </a:p>
                  </a:txBody>
                  <a:tcPr/>
                </a:tc>
                <a:tc>
                  <a:txBody>
                    <a:bodyPr/>
                    <a:lstStyle/>
                    <a:p>
                      <a:pPr algn="r"/>
                      <a:r>
                        <a:rPr lang="en-US" sz="1600" dirty="0"/>
                        <a:t>1.00</a:t>
                      </a:r>
                    </a:p>
                  </a:txBody>
                  <a:tcPr/>
                </a:tc>
                <a:tc>
                  <a:txBody>
                    <a:bodyPr/>
                    <a:lstStyle/>
                    <a:p>
                      <a:pPr algn="r"/>
                      <a:endParaRPr lang="en-CA" sz="1600" dirty="0"/>
                    </a:p>
                  </a:txBody>
                  <a:tcPr/>
                </a:tc>
                <a:tc>
                  <a:txBody>
                    <a:bodyPr/>
                    <a:lstStyle/>
                    <a:p>
                      <a:pPr algn="r"/>
                      <a:endParaRPr lang="en-CA" sz="1600" dirty="0"/>
                    </a:p>
                  </a:txBody>
                  <a:tcPr/>
                </a:tc>
                <a:extLst>
                  <a:ext uri="{0D108BD9-81ED-4DB2-BD59-A6C34878D82A}">
                    <a16:rowId xmlns:a16="http://schemas.microsoft.com/office/drawing/2014/main" val="3700631818"/>
                  </a:ext>
                </a:extLst>
              </a:tr>
              <a:tr h="348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  Part Time </a:t>
                      </a:r>
                      <a:r>
                        <a:rPr lang="en-CA" sz="1600" b="0" i="0" kern="1200" dirty="0">
                          <a:solidFill>
                            <a:schemeClr val="dk1"/>
                          </a:solidFill>
                          <a:effectLst/>
                          <a:latin typeface="+mn-lt"/>
                          <a:ea typeface="+mn-ea"/>
                          <a:cs typeface="+mn-cs"/>
                        </a:rPr>
                        <a:t>​</a:t>
                      </a:r>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extLst>
                  <a:ext uri="{0D108BD9-81ED-4DB2-BD59-A6C34878D82A}">
                    <a16:rowId xmlns:a16="http://schemas.microsoft.com/office/drawing/2014/main" val="4200877958"/>
                  </a:ext>
                </a:extLst>
              </a:tr>
              <a:tr h="348946">
                <a:tc>
                  <a:txBody>
                    <a:bodyPr/>
                    <a:lstStyle/>
                    <a:p>
                      <a:r>
                        <a:rPr lang="en-US" sz="1600" b="0" i="0" kern="1200" dirty="0">
                          <a:solidFill>
                            <a:schemeClr val="dk1"/>
                          </a:solidFill>
                          <a:effectLst/>
                          <a:latin typeface="+mn-lt"/>
                          <a:ea typeface="+mn-ea"/>
                          <a:cs typeface="+mn-cs"/>
                        </a:rPr>
                        <a:t>  Temporary /Casual </a:t>
                      </a:r>
                      <a:endParaRPr lang="en-CA" sz="1600" dirty="0"/>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extLst>
                  <a:ext uri="{0D108BD9-81ED-4DB2-BD59-A6C34878D82A}">
                    <a16:rowId xmlns:a16="http://schemas.microsoft.com/office/drawing/2014/main" val="535210249"/>
                  </a:ext>
                </a:extLst>
              </a:tr>
              <a:tr h="355355">
                <a:tc>
                  <a:txBody>
                    <a:bodyPr/>
                    <a:lstStyle/>
                    <a:p>
                      <a:r>
                        <a:rPr lang="en-CA" sz="1600" b="0" i="0" kern="1200" dirty="0">
                          <a:solidFill>
                            <a:schemeClr val="dk1"/>
                          </a:solidFill>
                          <a:effectLst/>
                          <a:latin typeface="+mn-lt"/>
                          <a:ea typeface="+mn-ea"/>
                          <a:cs typeface="+mn-cs"/>
                        </a:rPr>
                        <a:t>Adjustments​</a:t>
                      </a:r>
                      <a:endParaRPr lang="en-CA" sz="1600" dirty="0"/>
                    </a:p>
                  </a:txBody>
                  <a:tcPr/>
                </a:tc>
                <a:tc>
                  <a:txBody>
                    <a:bodyPr/>
                    <a:lstStyle/>
                    <a:p>
                      <a:pPr algn="r"/>
                      <a:r>
                        <a:rPr lang="en-US" sz="1600" dirty="0"/>
                        <a:t>-0.37</a:t>
                      </a:r>
                    </a:p>
                  </a:txBody>
                  <a:tcPr/>
                </a:tc>
                <a:tc>
                  <a:txBody>
                    <a:bodyPr/>
                    <a:lstStyle/>
                    <a:p>
                      <a:pPr algn="r"/>
                      <a:endParaRPr lang="en-CA" sz="1600" dirty="0"/>
                    </a:p>
                  </a:txBody>
                  <a:tcPr/>
                </a:tc>
                <a:tc>
                  <a:txBody>
                    <a:bodyPr/>
                    <a:lstStyle/>
                    <a:p>
                      <a:pPr algn="r"/>
                      <a:endParaRPr lang="en-CA" sz="1600" dirty="0"/>
                    </a:p>
                  </a:txBody>
                  <a:tcPr/>
                </a:tc>
                <a:tc>
                  <a:txBody>
                    <a:bodyPr/>
                    <a:lstStyle/>
                    <a:p>
                      <a:pPr algn="r"/>
                      <a:endParaRPr lang="en-US" sz="1600" dirty="0"/>
                    </a:p>
                  </a:txBody>
                  <a:tcPr/>
                </a:tc>
                <a:tc>
                  <a:txBody>
                    <a:bodyPr/>
                    <a:lstStyle/>
                    <a:p>
                      <a:pPr algn="r"/>
                      <a:endParaRPr lang="en-CA" sz="1600" dirty="0"/>
                    </a:p>
                  </a:txBody>
                  <a:tcPr/>
                </a:tc>
                <a:tc>
                  <a:txBody>
                    <a:bodyPr/>
                    <a:lstStyle/>
                    <a:p>
                      <a:pPr algn="r"/>
                      <a:endParaRPr lang="en-CA" sz="1600" dirty="0"/>
                    </a:p>
                  </a:txBody>
                  <a:tcPr/>
                </a:tc>
                <a:extLst>
                  <a:ext uri="{0D108BD9-81ED-4DB2-BD59-A6C34878D82A}">
                    <a16:rowId xmlns:a16="http://schemas.microsoft.com/office/drawing/2014/main" val="3676193251"/>
                  </a:ext>
                </a:extLst>
              </a:tr>
              <a:tr h="348946">
                <a:tc>
                  <a:txBody>
                    <a:bodyPr/>
                    <a:lstStyle/>
                    <a:p>
                      <a:r>
                        <a:rPr lang="en-CA" sz="1600" b="0" i="0" kern="1200" dirty="0">
                          <a:solidFill>
                            <a:schemeClr val="dk1"/>
                          </a:solidFill>
                          <a:effectLst/>
                          <a:latin typeface="+mn-lt"/>
                          <a:ea typeface="+mn-ea"/>
                          <a:cs typeface="+mn-cs"/>
                        </a:rPr>
                        <a:t>Total Change </a:t>
                      </a:r>
                      <a:endParaRPr lang="en-CA" sz="1600" dirty="0"/>
                    </a:p>
                  </a:txBody>
                  <a:tcPr/>
                </a:tc>
                <a:tc>
                  <a:txBody>
                    <a:bodyPr/>
                    <a:lstStyle/>
                    <a:p>
                      <a:pPr algn="r"/>
                      <a:r>
                        <a:rPr lang="en-US" sz="1600" dirty="0"/>
                        <a:t>.63</a:t>
                      </a:r>
                    </a:p>
                  </a:txBody>
                  <a:tcPr/>
                </a:tc>
                <a:tc>
                  <a:txBody>
                    <a:bodyPr/>
                    <a:lstStyle/>
                    <a:p>
                      <a:pPr algn="r"/>
                      <a:r>
                        <a:rPr lang="en-US" sz="1600" dirty="0"/>
                        <a:t>0.00</a:t>
                      </a:r>
                      <a:endParaRPr lang="en-CA" sz="1600" dirty="0"/>
                    </a:p>
                  </a:txBody>
                  <a:tcPr/>
                </a:tc>
                <a:tc>
                  <a:txBody>
                    <a:bodyPr/>
                    <a:lstStyle/>
                    <a:p>
                      <a:pPr algn="r"/>
                      <a:r>
                        <a:rPr lang="en-US" sz="1600" dirty="0"/>
                        <a:t>0.00</a:t>
                      </a:r>
                      <a:endParaRPr lang="en-CA" sz="1600" dirty="0"/>
                    </a:p>
                  </a:txBody>
                  <a:tcPr/>
                </a:tc>
                <a:tc>
                  <a:txBody>
                    <a:bodyPr/>
                    <a:lstStyle/>
                    <a:p>
                      <a:pPr algn="r"/>
                      <a:r>
                        <a:rPr lang="en-US" sz="1600" dirty="0"/>
                        <a:t>1.00</a:t>
                      </a:r>
                    </a:p>
                  </a:txBody>
                  <a:tcPr/>
                </a:tc>
                <a:tc>
                  <a:txBody>
                    <a:bodyPr/>
                    <a:lstStyle/>
                    <a:p>
                      <a:pPr algn="r"/>
                      <a:r>
                        <a:rPr lang="en-US" sz="1600" dirty="0"/>
                        <a:t>0.00</a:t>
                      </a:r>
                      <a:endParaRPr lang="en-CA" sz="1600" dirty="0"/>
                    </a:p>
                  </a:txBody>
                  <a:tcPr/>
                </a:tc>
                <a:tc>
                  <a:txBody>
                    <a:bodyPr/>
                    <a:lstStyle/>
                    <a:p>
                      <a:pPr algn="r"/>
                      <a:r>
                        <a:rPr lang="en-US" sz="1600" dirty="0"/>
                        <a:t>0.00</a:t>
                      </a:r>
                      <a:endParaRPr lang="en-CA" sz="1600" dirty="0"/>
                    </a:p>
                  </a:txBody>
                  <a:tcPr/>
                </a:tc>
                <a:extLst>
                  <a:ext uri="{0D108BD9-81ED-4DB2-BD59-A6C34878D82A}">
                    <a16:rowId xmlns:a16="http://schemas.microsoft.com/office/drawing/2014/main" val="3628345301"/>
                  </a:ext>
                </a:extLst>
              </a:tr>
              <a:tr h="393895">
                <a:tc>
                  <a:txBody>
                    <a:bodyPr/>
                    <a:lstStyle/>
                    <a:p>
                      <a:r>
                        <a:rPr lang="en-US" sz="1600" b="0" i="0" kern="1200" dirty="0">
                          <a:solidFill>
                            <a:schemeClr val="dk1"/>
                          </a:solidFill>
                          <a:effectLst/>
                          <a:latin typeface="+mn-lt"/>
                          <a:ea typeface="+mn-ea"/>
                          <a:cs typeface="+mn-cs"/>
                        </a:rPr>
                        <a:t>Ending FTE Balance</a:t>
                      </a:r>
                      <a:endParaRPr lang="en-CA" sz="1600" dirty="0"/>
                    </a:p>
                  </a:txBody>
                  <a:tcPr/>
                </a:tc>
                <a:tc>
                  <a:txBody>
                    <a:bodyPr/>
                    <a:lstStyle/>
                    <a:p>
                      <a:pPr algn="r"/>
                      <a:r>
                        <a:rPr lang="en-US" sz="1600" dirty="0"/>
                        <a:t>11.23</a:t>
                      </a:r>
                    </a:p>
                  </a:txBody>
                  <a:tcPr/>
                </a:tc>
                <a:tc>
                  <a:txBody>
                    <a:bodyPr/>
                    <a:lstStyle/>
                    <a:p>
                      <a:pPr algn="r"/>
                      <a:r>
                        <a:rPr lang="en-CA" sz="1600" dirty="0"/>
                        <a:t>3.25</a:t>
                      </a:r>
                    </a:p>
                  </a:txBody>
                  <a:tcPr/>
                </a:tc>
                <a:tc>
                  <a:txBody>
                    <a:bodyPr/>
                    <a:lstStyle/>
                    <a:p>
                      <a:pPr algn="r"/>
                      <a:r>
                        <a:rPr lang="en-US" sz="1600" dirty="0"/>
                        <a:t>2.03</a:t>
                      </a:r>
                      <a:endParaRPr lang="en-CA" sz="1600" dirty="0"/>
                    </a:p>
                  </a:txBody>
                  <a:tcPr/>
                </a:tc>
                <a:tc>
                  <a:txBody>
                    <a:bodyPr/>
                    <a:lstStyle/>
                    <a:p>
                      <a:pPr algn="r"/>
                      <a:r>
                        <a:rPr lang="en-US" sz="1600" dirty="0"/>
                        <a:t>12.23</a:t>
                      </a:r>
                    </a:p>
                  </a:txBody>
                  <a:tcPr/>
                </a:tc>
                <a:tc>
                  <a:txBody>
                    <a:bodyPr/>
                    <a:lstStyle/>
                    <a:p>
                      <a:pPr algn="r"/>
                      <a:r>
                        <a:rPr lang="en-US" sz="1600" dirty="0"/>
                        <a:t>3.25</a:t>
                      </a:r>
                      <a:endParaRPr lang="en-CA" sz="1600" dirty="0"/>
                    </a:p>
                  </a:txBody>
                  <a:tcPr/>
                </a:tc>
                <a:tc>
                  <a:txBody>
                    <a:bodyPr/>
                    <a:lstStyle/>
                    <a:p>
                      <a:pPr algn="r"/>
                      <a:r>
                        <a:rPr lang="en-US" sz="1600" dirty="0"/>
                        <a:t>2.03</a:t>
                      </a:r>
                      <a:endParaRPr lang="en-CA" sz="1600" dirty="0"/>
                    </a:p>
                  </a:txBody>
                  <a:tcPr/>
                </a:tc>
                <a:extLst>
                  <a:ext uri="{0D108BD9-81ED-4DB2-BD59-A6C34878D82A}">
                    <a16:rowId xmlns:a16="http://schemas.microsoft.com/office/drawing/2014/main" val="3170686653"/>
                  </a:ext>
                </a:extLst>
              </a:tr>
              <a:tr h="348946">
                <a:tc>
                  <a:txBody>
                    <a:bodyPr/>
                    <a:lstStyle/>
                    <a:p>
                      <a:r>
                        <a:rPr lang="en-CA" sz="1600" dirty="0"/>
                        <a:t>Total Ending FTE</a:t>
                      </a:r>
                    </a:p>
                  </a:txBody>
                  <a:tcPr/>
                </a:tc>
                <a:tc gridSpan="3">
                  <a:txBody>
                    <a:bodyPr/>
                    <a:lstStyle/>
                    <a:p>
                      <a:pPr algn="ctr"/>
                      <a:r>
                        <a:rPr lang="en-US" sz="1600" dirty="0"/>
                        <a:t>16.51</a:t>
                      </a:r>
                      <a:endParaRPr lang="en-CA" sz="1600" dirty="0"/>
                    </a:p>
                  </a:txBody>
                  <a:tcPr/>
                </a:tc>
                <a:tc hMerge="1">
                  <a:txBody>
                    <a:bodyPr/>
                    <a:lstStyle/>
                    <a:p>
                      <a:endParaRPr lang="en-US"/>
                    </a:p>
                  </a:txBody>
                  <a:tcPr/>
                </a:tc>
                <a:tc hMerge="1">
                  <a:txBody>
                    <a:bodyPr/>
                    <a:lstStyle/>
                    <a:p>
                      <a:endParaRPr lang="en-US"/>
                    </a:p>
                  </a:txBody>
                  <a:tcPr/>
                </a:tc>
                <a:tc gridSpan="3">
                  <a:txBody>
                    <a:bodyPr/>
                    <a:lstStyle/>
                    <a:p>
                      <a:pPr algn="ctr"/>
                      <a:r>
                        <a:rPr lang="en-US" sz="1600"/>
                        <a:t>17.51</a:t>
                      </a:r>
                      <a:endParaRPr lang="en-CA" sz="1600"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5375115"/>
                  </a:ext>
                </a:extLst>
              </a:tr>
            </a:tbl>
          </a:graphicData>
        </a:graphic>
      </p:graphicFrame>
    </p:spTree>
    <p:extLst>
      <p:ext uri="{BB962C8B-B14F-4D97-AF65-F5344CB8AC3E}">
        <p14:creationId xmlns:p14="http://schemas.microsoft.com/office/powerpoint/2010/main" val="454296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F81E36-A513-4A83-9436-75470295281A}"/>
              </a:ext>
            </a:extLst>
          </p:cNvPr>
          <p:cNvSpPr>
            <a:spLocks noGrp="1"/>
          </p:cNvSpPr>
          <p:nvPr>
            <p:ph type="title"/>
          </p:nvPr>
        </p:nvSpPr>
        <p:spPr/>
        <p:txBody>
          <a:bodyPr/>
          <a:lstStyle/>
          <a:p>
            <a:r>
              <a:rPr lang="en-CA" dirty="0"/>
              <a:t>Total Service Expenses</a:t>
            </a:r>
          </a:p>
        </p:txBody>
      </p:sp>
      <p:sp>
        <p:nvSpPr>
          <p:cNvPr id="4" name="Slide Number Placeholder 3">
            <a:extLst>
              <a:ext uri="{FF2B5EF4-FFF2-40B4-BE49-F238E27FC236}">
                <a16:creationId xmlns:a16="http://schemas.microsoft.com/office/drawing/2014/main" id="{03654B21-986C-4195-9DFE-55A5CAA8C80C}"/>
              </a:ext>
            </a:extLst>
          </p:cNvPr>
          <p:cNvSpPr>
            <a:spLocks noGrp="1"/>
          </p:cNvSpPr>
          <p:nvPr>
            <p:ph type="sldNum" sz="quarter" idx="12"/>
          </p:nvPr>
        </p:nvSpPr>
        <p:spPr/>
        <p:txBody>
          <a:bodyPr/>
          <a:lstStyle/>
          <a:p>
            <a:pPr algn="l"/>
            <a:fld id="{95906328-5FAA-4ABB-B68D-45CF2E985575}" type="slidenum">
              <a:rPr lang="en-CA" smtClean="0"/>
              <a:pPr algn="l"/>
              <a:t>7</a:t>
            </a:fld>
            <a:endParaRPr lang="en-CA" dirty="0"/>
          </a:p>
        </p:txBody>
      </p:sp>
      <p:sp>
        <p:nvSpPr>
          <p:cNvPr id="10" name="TextBox 9">
            <a:extLst>
              <a:ext uri="{FF2B5EF4-FFF2-40B4-BE49-F238E27FC236}">
                <a16:creationId xmlns:a16="http://schemas.microsoft.com/office/drawing/2014/main" id="{CB28474D-5A32-43D8-97F5-B2EDF2573A6A}"/>
              </a:ext>
            </a:extLst>
          </p:cNvPr>
          <p:cNvSpPr txBox="1"/>
          <p:nvPr/>
        </p:nvSpPr>
        <p:spPr>
          <a:xfrm>
            <a:off x="1821656" y="2095190"/>
            <a:ext cx="2858475" cy="369332"/>
          </a:xfrm>
          <a:prstGeom prst="rect">
            <a:avLst/>
          </a:prstGeom>
          <a:noFill/>
        </p:spPr>
        <p:txBody>
          <a:bodyPr wrap="none" rtlCol="0">
            <a:spAutoFit/>
          </a:bodyPr>
          <a:lstStyle/>
          <a:p>
            <a:pPr algn="ctr"/>
            <a:r>
              <a:rPr lang="en-CA" b="1" dirty="0"/>
              <a:t>Year over Year Change </a:t>
            </a:r>
            <a:r>
              <a:rPr lang="en-CA" dirty="0"/>
              <a:t>​</a:t>
            </a:r>
          </a:p>
        </p:txBody>
      </p:sp>
      <p:sp>
        <p:nvSpPr>
          <p:cNvPr id="11" name="TextBox 10">
            <a:extLst>
              <a:ext uri="{FF2B5EF4-FFF2-40B4-BE49-F238E27FC236}">
                <a16:creationId xmlns:a16="http://schemas.microsoft.com/office/drawing/2014/main" id="{6C085A47-7230-4512-9D8E-9D4AFD730B62}"/>
              </a:ext>
            </a:extLst>
          </p:cNvPr>
          <p:cNvSpPr txBox="1"/>
          <p:nvPr/>
        </p:nvSpPr>
        <p:spPr>
          <a:xfrm>
            <a:off x="9696922" y="2002365"/>
            <a:ext cx="1346844" cy="369332"/>
          </a:xfrm>
          <a:prstGeom prst="rect">
            <a:avLst/>
          </a:prstGeom>
          <a:noFill/>
        </p:spPr>
        <p:txBody>
          <a:bodyPr wrap="none" rtlCol="0">
            <a:spAutoFit/>
          </a:bodyPr>
          <a:lstStyle/>
          <a:p>
            <a:pPr algn="ctr"/>
            <a:r>
              <a:rPr lang="en-CA" b="1" dirty="0"/>
              <a:t>Key Notes</a:t>
            </a:r>
            <a:endParaRPr lang="en-CA" dirty="0"/>
          </a:p>
        </p:txBody>
      </p:sp>
      <p:graphicFrame>
        <p:nvGraphicFramePr>
          <p:cNvPr id="2" name="Table 1">
            <a:extLst>
              <a:ext uri="{FF2B5EF4-FFF2-40B4-BE49-F238E27FC236}">
                <a16:creationId xmlns:a16="http://schemas.microsoft.com/office/drawing/2014/main" id="{1557F792-D534-4ACE-9703-1F8D9D21FE10}"/>
              </a:ext>
            </a:extLst>
          </p:cNvPr>
          <p:cNvGraphicFramePr>
            <a:graphicFrameLocks noGrp="1"/>
          </p:cNvGraphicFramePr>
          <p:nvPr>
            <p:extLst>
              <p:ext uri="{D42A27DB-BD31-4B8C-83A1-F6EECF244321}">
                <p14:modId xmlns:p14="http://schemas.microsoft.com/office/powerpoint/2010/main" val="4100711120"/>
              </p:ext>
            </p:extLst>
          </p:nvPr>
        </p:nvGraphicFramePr>
        <p:xfrm>
          <a:off x="255451" y="2478404"/>
          <a:ext cx="8849360" cy="3517324"/>
        </p:xfrm>
        <a:graphic>
          <a:graphicData uri="http://schemas.openxmlformats.org/drawingml/2006/table">
            <a:tbl>
              <a:tblPr firstRow="1" bandRow="1">
                <a:tableStyleId>{21E4AEA4-8DFA-4A89-87EB-49C32662AFE0}</a:tableStyleId>
              </a:tblPr>
              <a:tblGrid>
                <a:gridCol w="2840446">
                  <a:extLst>
                    <a:ext uri="{9D8B030D-6E8A-4147-A177-3AD203B41FA5}">
                      <a16:colId xmlns:a16="http://schemas.microsoft.com/office/drawing/2014/main" val="534780124"/>
                    </a:ext>
                  </a:extLst>
                </a:gridCol>
                <a:gridCol w="1828800">
                  <a:extLst>
                    <a:ext uri="{9D8B030D-6E8A-4147-A177-3AD203B41FA5}">
                      <a16:colId xmlns:a16="http://schemas.microsoft.com/office/drawing/2014/main" val="3394349757"/>
                    </a:ext>
                  </a:extLst>
                </a:gridCol>
                <a:gridCol w="1698172">
                  <a:extLst>
                    <a:ext uri="{9D8B030D-6E8A-4147-A177-3AD203B41FA5}">
                      <a16:colId xmlns:a16="http://schemas.microsoft.com/office/drawing/2014/main" val="788794539"/>
                    </a:ext>
                  </a:extLst>
                </a:gridCol>
                <a:gridCol w="1455783">
                  <a:extLst>
                    <a:ext uri="{9D8B030D-6E8A-4147-A177-3AD203B41FA5}">
                      <a16:colId xmlns:a16="http://schemas.microsoft.com/office/drawing/2014/main" val="640711848"/>
                    </a:ext>
                  </a:extLst>
                </a:gridCol>
                <a:gridCol w="1026159">
                  <a:extLst>
                    <a:ext uri="{9D8B030D-6E8A-4147-A177-3AD203B41FA5}">
                      <a16:colId xmlns:a16="http://schemas.microsoft.com/office/drawing/2014/main" val="433487588"/>
                    </a:ext>
                  </a:extLst>
                </a:gridCol>
              </a:tblGrid>
              <a:tr h="604532">
                <a:tc>
                  <a:txBody>
                    <a:bodyPr/>
                    <a:lstStyle/>
                    <a:p>
                      <a:endParaRPr lang="en-US" sz="1600" dirty="0"/>
                    </a:p>
                  </a:txBody>
                  <a:tcPr>
                    <a:solidFill>
                      <a:schemeClr val="accent1">
                        <a:lumMod val="60000"/>
                        <a:lumOff val="40000"/>
                      </a:schemeClr>
                    </a:solidFill>
                  </a:tcPr>
                </a:tc>
                <a:tc>
                  <a:txBody>
                    <a:bodyPr/>
                    <a:lstStyle/>
                    <a:p>
                      <a:r>
                        <a:rPr lang="en-US" sz="1600" dirty="0"/>
                        <a:t>2024 Approved Budget</a:t>
                      </a:r>
                    </a:p>
                  </a:txBody>
                  <a:tcPr>
                    <a:solidFill>
                      <a:schemeClr val="accent1">
                        <a:lumMod val="60000"/>
                        <a:lumOff val="40000"/>
                      </a:schemeClr>
                    </a:solidFill>
                  </a:tcPr>
                </a:tc>
                <a:tc>
                  <a:txBody>
                    <a:bodyPr/>
                    <a:lstStyle/>
                    <a:p>
                      <a:r>
                        <a:rPr lang="en-US" sz="1600" dirty="0"/>
                        <a:t>2025 Proposed Budget</a:t>
                      </a:r>
                    </a:p>
                  </a:txBody>
                  <a:tcPr>
                    <a:solidFill>
                      <a:schemeClr val="accent1">
                        <a:lumMod val="60000"/>
                        <a:lumOff val="40000"/>
                      </a:schemeClr>
                    </a:solidFill>
                  </a:tcPr>
                </a:tc>
                <a:tc gridSpan="2">
                  <a:txBody>
                    <a:bodyPr/>
                    <a:lstStyle/>
                    <a:p>
                      <a:r>
                        <a:rPr lang="en-US" sz="1600" dirty="0"/>
                        <a:t>Increase (Decrease)</a:t>
                      </a:r>
                    </a:p>
                    <a:p>
                      <a:r>
                        <a:rPr lang="en-US" sz="1600" dirty="0"/>
                        <a:t>           ($)                   (%)</a:t>
                      </a:r>
                    </a:p>
                  </a:txBody>
                  <a:tcPr>
                    <a:solidFill>
                      <a:schemeClr val="accent1">
                        <a:lumMod val="60000"/>
                        <a:lumOff val="40000"/>
                      </a:schemeClr>
                    </a:solidFill>
                  </a:tcPr>
                </a:tc>
                <a:tc hMerge="1">
                  <a:txBody>
                    <a:bodyPr/>
                    <a:lstStyle/>
                    <a:p>
                      <a:endParaRPr lang="en-US"/>
                    </a:p>
                  </a:txBody>
                  <a:tcPr/>
                </a:tc>
                <a:extLst>
                  <a:ext uri="{0D108BD9-81ED-4DB2-BD59-A6C34878D82A}">
                    <a16:rowId xmlns:a16="http://schemas.microsoft.com/office/drawing/2014/main" val="1001822986"/>
                  </a:ext>
                </a:extLst>
              </a:tr>
              <a:tr h="364099">
                <a:tc>
                  <a:txBody>
                    <a:bodyPr/>
                    <a:lstStyle/>
                    <a:p>
                      <a:r>
                        <a:rPr lang="en-US" sz="1600" dirty="0"/>
                        <a:t>Support Services</a:t>
                      </a:r>
                    </a:p>
                  </a:txBody>
                  <a:tcPr/>
                </a:tc>
                <a:tc>
                  <a:txBody>
                    <a:bodyPr/>
                    <a:lstStyle/>
                    <a:p>
                      <a:pPr algn="r"/>
                      <a:r>
                        <a:rPr lang="en-US" sz="1600" dirty="0"/>
                        <a:t>$367,971</a:t>
                      </a:r>
                    </a:p>
                  </a:txBody>
                  <a:tcPr/>
                </a:tc>
                <a:tc>
                  <a:txBody>
                    <a:bodyPr/>
                    <a:lstStyle/>
                    <a:p>
                      <a:pPr algn="r"/>
                      <a:r>
                        <a:rPr lang="en-US" sz="1600" dirty="0"/>
                        <a:t>$316,733</a:t>
                      </a:r>
                    </a:p>
                  </a:txBody>
                  <a:tcPr/>
                </a:tc>
                <a:tc>
                  <a:txBody>
                    <a:bodyPr/>
                    <a:lstStyle/>
                    <a:p>
                      <a:pPr algn="r"/>
                      <a:r>
                        <a:rPr lang="en-US" sz="1600" dirty="0"/>
                        <a:t>($51,238)</a:t>
                      </a:r>
                    </a:p>
                  </a:txBody>
                  <a:tcPr/>
                </a:tc>
                <a:tc>
                  <a:txBody>
                    <a:bodyPr/>
                    <a:lstStyle/>
                    <a:p>
                      <a:pPr algn="r"/>
                      <a:r>
                        <a:rPr lang="en-US" sz="1600" dirty="0"/>
                        <a:t>(13.9%)</a:t>
                      </a:r>
                    </a:p>
                  </a:txBody>
                  <a:tcPr/>
                </a:tc>
                <a:extLst>
                  <a:ext uri="{0D108BD9-81ED-4DB2-BD59-A6C34878D82A}">
                    <a16:rowId xmlns:a16="http://schemas.microsoft.com/office/drawing/2014/main" val="2660135448"/>
                  </a:ext>
                </a:extLst>
              </a:tr>
              <a:tr h="364099">
                <a:tc>
                  <a:txBody>
                    <a:bodyPr/>
                    <a:lstStyle/>
                    <a:p>
                      <a:r>
                        <a:rPr lang="en-US" sz="1600" dirty="0"/>
                        <a:t>Personnel Costs</a:t>
                      </a:r>
                    </a:p>
                  </a:txBody>
                  <a:tcPr/>
                </a:tc>
                <a:tc>
                  <a:txBody>
                    <a:bodyPr/>
                    <a:lstStyle/>
                    <a:p>
                      <a:pPr algn="r"/>
                      <a:r>
                        <a:rPr lang="en-US" sz="1600" dirty="0"/>
                        <a:t>1,881,958</a:t>
                      </a:r>
                    </a:p>
                  </a:txBody>
                  <a:tcPr/>
                </a:tc>
                <a:tc>
                  <a:txBody>
                    <a:bodyPr/>
                    <a:lstStyle/>
                    <a:p>
                      <a:pPr algn="r"/>
                      <a:r>
                        <a:rPr lang="en-US" sz="1600" dirty="0"/>
                        <a:t>2,022,791</a:t>
                      </a:r>
                    </a:p>
                  </a:txBody>
                  <a:tcPr/>
                </a:tc>
                <a:tc>
                  <a:txBody>
                    <a:bodyPr/>
                    <a:lstStyle/>
                    <a:p>
                      <a:pPr algn="r"/>
                      <a:r>
                        <a:rPr lang="en-US" sz="1600" dirty="0"/>
                        <a:t>140,833</a:t>
                      </a:r>
                    </a:p>
                  </a:txBody>
                  <a:tcPr/>
                </a:tc>
                <a:tc>
                  <a:txBody>
                    <a:bodyPr/>
                    <a:lstStyle/>
                    <a:p>
                      <a:pPr algn="r"/>
                      <a:r>
                        <a:rPr lang="en-US" sz="1600" dirty="0"/>
                        <a:t>7.5%</a:t>
                      </a:r>
                    </a:p>
                  </a:txBody>
                  <a:tcPr/>
                </a:tc>
                <a:extLst>
                  <a:ext uri="{0D108BD9-81ED-4DB2-BD59-A6C34878D82A}">
                    <a16:rowId xmlns:a16="http://schemas.microsoft.com/office/drawing/2014/main" val="676000662"/>
                  </a:ext>
                </a:extLst>
              </a:tr>
              <a:tr h="364099">
                <a:tc>
                  <a:txBody>
                    <a:bodyPr/>
                    <a:lstStyle/>
                    <a:p>
                      <a:r>
                        <a:rPr lang="en-US" sz="1600" dirty="0"/>
                        <a:t>Materials, Supplies &amp; Utility</a:t>
                      </a:r>
                    </a:p>
                  </a:txBody>
                  <a:tcPr/>
                </a:tc>
                <a:tc>
                  <a:txBody>
                    <a:bodyPr/>
                    <a:lstStyle/>
                    <a:p>
                      <a:pPr algn="r"/>
                      <a:r>
                        <a:rPr lang="en-US" sz="1600" dirty="0"/>
                        <a:t>243,466</a:t>
                      </a:r>
                    </a:p>
                  </a:txBody>
                  <a:tcPr/>
                </a:tc>
                <a:tc>
                  <a:txBody>
                    <a:bodyPr/>
                    <a:lstStyle/>
                    <a:p>
                      <a:pPr algn="r"/>
                      <a:r>
                        <a:rPr lang="en-US" sz="1600" dirty="0"/>
                        <a:t>154,770</a:t>
                      </a:r>
                    </a:p>
                  </a:txBody>
                  <a:tcPr/>
                </a:tc>
                <a:tc>
                  <a:txBody>
                    <a:bodyPr/>
                    <a:lstStyle/>
                    <a:p>
                      <a:pPr algn="r"/>
                      <a:r>
                        <a:rPr lang="en-US" sz="1600" dirty="0"/>
                        <a:t>(88,696)</a:t>
                      </a:r>
                    </a:p>
                  </a:txBody>
                  <a:tcPr/>
                </a:tc>
                <a:tc>
                  <a:txBody>
                    <a:bodyPr/>
                    <a:lstStyle/>
                    <a:p>
                      <a:pPr algn="r"/>
                      <a:r>
                        <a:rPr lang="en-US" sz="1600" dirty="0"/>
                        <a:t>(36.4%)</a:t>
                      </a:r>
                    </a:p>
                  </a:txBody>
                  <a:tcPr/>
                </a:tc>
                <a:extLst>
                  <a:ext uri="{0D108BD9-81ED-4DB2-BD59-A6C34878D82A}">
                    <a16:rowId xmlns:a16="http://schemas.microsoft.com/office/drawing/2014/main" val="1332487763"/>
                  </a:ext>
                </a:extLst>
              </a:tr>
              <a:tr h="364099">
                <a:tc>
                  <a:txBody>
                    <a:bodyPr/>
                    <a:lstStyle/>
                    <a:p>
                      <a:r>
                        <a:rPr lang="en-US" sz="1600" dirty="0"/>
                        <a:t>Contract &amp; General Service</a:t>
                      </a:r>
                    </a:p>
                  </a:txBody>
                  <a:tcPr/>
                </a:tc>
                <a:tc>
                  <a:txBody>
                    <a:bodyPr/>
                    <a:lstStyle/>
                    <a:p>
                      <a:pPr algn="r"/>
                      <a:r>
                        <a:rPr lang="en-US" sz="1600" dirty="0"/>
                        <a:t>873,700</a:t>
                      </a:r>
                    </a:p>
                  </a:txBody>
                  <a:tcPr/>
                </a:tc>
                <a:tc>
                  <a:txBody>
                    <a:bodyPr/>
                    <a:lstStyle/>
                    <a:p>
                      <a:pPr algn="r"/>
                      <a:r>
                        <a:rPr lang="en-US" sz="1600" dirty="0"/>
                        <a:t>521,081</a:t>
                      </a:r>
                    </a:p>
                  </a:txBody>
                  <a:tcPr/>
                </a:tc>
                <a:tc>
                  <a:txBody>
                    <a:bodyPr/>
                    <a:lstStyle/>
                    <a:p>
                      <a:pPr algn="r"/>
                      <a:r>
                        <a:rPr lang="en-US" sz="1600" dirty="0"/>
                        <a:t>(352,619)</a:t>
                      </a:r>
                    </a:p>
                  </a:txBody>
                  <a:tcPr/>
                </a:tc>
                <a:tc>
                  <a:txBody>
                    <a:bodyPr/>
                    <a:lstStyle/>
                    <a:p>
                      <a:pPr algn="r"/>
                      <a:r>
                        <a:rPr lang="en-US" sz="1600" dirty="0"/>
                        <a:t>(40.4%)</a:t>
                      </a:r>
                    </a:p>
                  </a:txBody>
                  <a:tcPr/>
                </a:tc>
                <a:extLst>
                  <a:ext uri="{0D108BD9-81ED-4DB2-BD59-A6C34878D82A}">
                    <a16:rowId xmlns:a16="http://schemas.microsoft.com/office/drawing/2014/main" val="2922389498"/>
                  </a:ext>
                </a:extLst>
              </a:tr>
              <a:tr h="364099">
                <a:tc>
                  <a:txBody>
                    <a:bodyPr/>
                    <a:lstStyle/>
                    <a:p>
                      <a:r>
                        <a:rPr lang="en-US" sz="1600" dirty="0"/>
                        <a:t>Minor Capital</a:t>
                      </a:r>
                    </a:p>
                  </a:txBody>
                  <a:tcPr/>
                </a:tc>
                <a:tc>
                  <a:txBody>
                    <a:bodyPr/>
                    <a:lstStyle/>
                    <a:p>
                      <a:pPr algn="r"/>
                      <a:r>
                        <a:rPr lang="en-US" sz="1600" dirty="0"/>
                        <a:t>24,000</a:t>
                      </a:r>
                    </a:p>
                  </a:txBody>
                  <a:tcPr/>
                </a:tc>
                <a:tc>
                  <a:txBody>
                    <a:bodyPr/>
                    <a:lstStyle/>
                    <a:p>
                      <a:pPr algn="r"/>
                      <a:r>
                        <a:rPr lang="en-US" sz="1600" dirty="0"/>
                        <a:t>16,000</a:t>
                      </a:r>
                    </a:p>
                  </a:txBody>
                  <a:tcPr/>
                </a:tc>
                <a:tc>
                  <a:txBody>
                    <a:bodyPr/>
                    <a:lstStyle/>
                    <a:p>
                      <a:pPr algn="r"/>
                      <a:r>
                        <a:rPr lang="en-US" sz="1600" dirty="0"/>
                        <a:t>(8,000)</a:t>
                      </a:r>
                    </a:p>
                  </a:txBody>
                  <a:tcPr/>
                </a:tc>
                <a:tc>
                  <a:txBody>
                    <a:bodyPr/>
                    <a:lstStyle/>
                    <a:p>
                      <a:pPr algn="r"/>
                      <a:r>
                        <a:rPr lang="en-US" sz="1600" dirty="0"/>
                        <a:t>(33.3%)</a:t>
                      </a:r>
                    </a:p>
                  </a:txBody>
                  <a:tcPr/>
                </a:tc>
                <a:extLst>
                  <a:ext uri="{0D108BD9-81ED-4DB2-BD59-A6C34878D82A}">
                    <a16:rowId xmlns:a16="http://schemas.microsoft.com/office/drawing/2014/main" val="330829924"/>
                  </a:ext>
                </a:extLst>
              </a:tr>
              <a:tr h="364099">
                <a:tc>
                  <a:txBody>
                    <a:bodyPr/>
                    <a:lstStyle/>
                    <a:p>
                      <a:r>
                        <a:rPr lang="en-US" sz="1600" dirty="0"/>
                        <a:t>Transfer to Reserve</a:t>
                      </a:r>
                    </a:p>
                  </a:txBody>
                  <a:tcPr/>
                </a:tc>
                <a:tc>
                  <a:txBody>
                    <a:bodyPr/>
                    <a:lstStyle/>
                    <a:p>
                      <a:pPr algn="r"/>
                      <a:r>
                        <a:rPr lang="en-US" sz="1600" dirty="0"/>
                        <a:t>15,000</a:t>
                      </a:r>
                    </a:p>
                  </a:txBody>
                  <a:tcPr/>
                </a:tc>
                <a:tc>
                  <a:txBody>
                    <a:bodyPr/>
                    <a:lstStyle/>
                    <a:p>
                      <a:pPr algn="r"/>
                      <a:r>
                        <a:rPr lang="en-US" sz="1600" dirty="0"/>
                        <a:t>38,024</a:t>
                      </a:r>
                    </a:p>
                  </a:txBody>
                  <a:tcPr/>
                </a:tc>
                <a:tc>
                  <a:txBody>
                    <a:bodyPr/>
                    <a:lstStyle/>
                    <a:p>
                      <a:pPr algn="r"/>
                      <a:r>
                        <a:rPr lang="en-US" sz="1600" dirty="0"/>
                        <a:t>23,024</a:t>
                      </a:r>
                    </a:p>
                  </a:txBody>
                  <a:tcPr/>
                </a:tc>
                <a:tc>
                  <a:txBody>
                    <a:bodyPr/>
                    <a:lstStyle/>
                    <a:p>
                      <a:pPr algn="r"/>
                      <a:r>
                        <a:rPr lang="en-US" sz="1600" dirty="0"/>
                        <a:t>153.5%</a:t>
                      </a:r>
                    </a:p>
                  </a:txBody>
                  <a:tcPr/>
                </a:tc>
                <a:extLst>
                  <a:ext uri="{0D108BD9-81ED-4DB2-BD59-A6C34878D82A}">
                    <a16:rowId xmlns:a16="http://schemas.microsoft.com/office/drawing/2014/main" val="2407140707"/>
                  </a:ext>
                </a:extLst>
              </a:tr>
              <a:tr h="364099">
                <a:tc>
                  <a:txBody>
                    <a:bodyPr/>
                    <a:lstStyle/>
                    <a:p>
                      <a:r>
                        <a:rPr lang="en-US" sz="1600" dirty="0"/>
                        <a:t>Transfer to Other Functions</a:t>
                      </a:r>
                    </a:p>
                  </a:txBody>
                  <a:tcPr/>
                </a:tc>
                <a:tc>
                  <a:txBody>
                    <a:bodyPr/>
                    <a:lstStyle/>
                    <a:p>
                      <a:pPr algn="r"/>
                      <a:r>
                        <a:rPr lang="en-US" sz="1600" dirty="0"/>
                        <a:t>384</a:t>
                      </a:r>
                    </a:p>
                  </a:txBody>
                  <a:tcPr/>
                </a:tc>
                <a:tc>
                  <a:txBody>
                    <a:bodyPr/>
                    <a:lstStyle/>
                    <a:p>
                      <a:pPr algn="r"/>
                      <a:r>
                        <a:rPr lang="en-US" sz="1600" dirty="0"/>
                        <a:t>371</a:t>
                      </a:r>
                    </a:p>
                  </a:txBody>
                  <a:tcPr/>
                </a:tc>
                <a:tc>
                  <a:txBody>
                    <a:bodyPr/>
                    <a:lstStyle/>
                    <a:p>
                      <a:pPr algn="r"/>
                      <a:r>
                        <a:rPr lang="en-US" sz="1600" dirty="0"/>
                        <a:t>(13)</a:t>
                      </a:r>
                    </a:p>
                  </a:txBody>
                  <a:tcPr/>
                </a:tc>
                <a:tc>
                  <a:txBody>
                    <a:bodyPr/>
                    <a:lstStyle/>
                    <a:p>
                      <a:pPr algn="r"/>
                      <a:r>
                        <a:rPr lang="en-US" sz="1600" dirty="0"/>
                        <a:t>(3.4%)</a:t>
                      </a:r>
                    </a:p>
                  </a:txBody>
                  <a:tcPr/>
                </a:tc>
                <a:extLst>
                  <a:ext uri="{0D108BD9-81ED-4DB2-BD59-A6C34878D82A}">
                    <a16:rowId xmlns:a16="http://schemas.microsoft.com/office/drawing/2014/main" val="2658052718"/>
                  </a:ext>
                </a:extLst>
              </a:tr>
              <a:tr h="364099">
                <a:tc>
                  <a:txBody>
                    <a:bodyPr/>
                    <a:lstStyle/>
                    <a:p>
                      <a:r>
                        <a:rPr lang="en-US" sz="1600" b="1" dirty="0"/>
                        <a:t>Total</a:t>
                      </a:r>
                    </a:p>
                  </a:txBody>
                  <a:tcPr/>
                </a:tc>
                <a:tc>
                  <a:txBody>
                    <a:bodyPr/>
                    <a:lstStyle/>
                    <a:p>
                      <a:pPr algn="r"/>
                      <a:r>
                        <a:rPr lang="en-US" sz="1600" b="1" dirty="0"/>
                        <a:t>$3,406,479</a:t>
                      </a:r>
                    </a:p>
                  </a:txBody>
                  <a:tcPr/>
                </a:tc>
                <a:tc>
                  <a:txBody>
                    <a:bodyPr/>
                    <a:lstStyle/>
                    <a:p>
                      <a:pPr algn="r"/>
                      <a:r>
                        <a:rPr lang="en-US" sz="1600" b="1" dirty="0"/>
                        <a:t>$3,069,770</a:t>
                      </a:r>
                    </a:p>
                  </a:txBody>
                  <a:tcPr/>
                </a:tc>
                <a:tc>
                  <a:txBody>
                    <a:bodyPr/>
                    <a:lstStyle/>
                    <a:p>
                      <a:pPr algn="r"/>
                      <a:r>
                        <a:rPr lang="en-US" sz="1600" b="1" dirty="0"/>
                        <a:t>($336,709)</a:t>
                      </a:r>
                    </a:p>
                  </a:txBody>
                  <a:tcPr/>
                </a:tc>
                <a:tc>
                  <a:txBody>
                    <a:bodyPr/>
                    <a:lstStyle/>
                    <a:p>
                      <a:pPr algn="r"/>
                      <a:r>
                        <a:rPr lang="en-US" sz="1600" b="1" dirty="0"/>
                        <a:t>(9.9%)</a:t>
                      </a:r>
                    </a:p>
                  </a:txBody>
                  <a:tcPr/>
                </a:tc>
                <a:extLst>
                  <a:ext uri="{0D108BD9-81ED-4DB2-BD59-A6C34878D82A}">
                    <a16:rowId xmlns:a16="http://schemas.microsoft.com/office/drawing/2014/main" val="2919220139"/>
                  </a:ext>
                </a:extLst>
              </a:tr>
            </a:tbl>
          </a:graphicData>
        </a:graphic>
      </p:graphicFrame>
      <p:sp>
        <p:nvSpPr>
          <p:cNvPr id="8" name="TextBox 7">
            <a:extLst>
              <a:ext uri="{FF2B5EF4-FFF2-40B4-BE49-F238E27FC236}">
                <a16:creationId xmlns:a16="http://schemas.microsoft.com/office/drawing/2014/main" id="{9B399B50-B0C3-3CFD-9161-FFD2DAB15466}"/>
              </a:ext>
            </a:extLst>
          </p:cNvPr>
          <p:cNvSpPr txBox="1"/>
          <p:nvPr/>
        </p:nvSpPr>
        <p:spPr>
          <a:xfrm>
            <a:off x="9253728" y="2478404"/>
            <a:ext cx="2938272" cy="923330"/>
          </a:xfrm>
          <a:prstGeom prst="rect">
            <a:avLst/>
          </a:prstGeom>
          <a:noFill/>
        </p:spPr>
        <p:txBody>
          <a:bodyPr wrap="square">
            <a:spAutoFit/>
          </a:bodyPr>
          <a:lstStyle/>
          <a:p>
            <a:pPr marL="285750" indent="-285750">
              <a:buFont typeface="Arial" panose="020B0604020202020204" pitchFamily="34" charset="0"/>
              <a:buChar char="•"/>
            </a:pPr>
            <a:r>
              <a:rPr lang="en-US" dirty="0"/>
              <a:t>Total budget down 9.9%</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09757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F81E36-A513-4A83-9436-75470295281A}"/>
              </a:ext>
            </a:extLst>
          </p:cNvPr>
          <p:cNvSpPr>
            <a:spLocks noGrp="1"/>
          </p:cNvSpPr>
          <p:nvPr>
            <p:ph type="title"/>
          </p:nvPr>
        </p:nvSpPr>
        <p:spPr>
          <a:xfrm>
            <a:off x="698241" y="1161438"/>
            <a:ext cx="10515600" cy="873350"/>
          </a:xfrm>
        </p:spPr>
        <p:txBody>
          <a:bodyPr>
            <a:normAutofit fontScale="90000"/>
          </a:bodyPr>
          <a:lstStyle/>
          <a:p>
            <a:r>
              <a:rPr lang="en-CA" dirty="0"/>
              <a:t>Planning Expenses</a:t>
            </a:r>
            <a:br>
              <a:rPr lang="en-CA" dirty="0"/>
            </a:br>
            <a:r>
              <a:rPr lang="en-CA" dirty="0"/>
              <a:t> </a:t>
            </a:r>
            <a:r>
              <a:rPr lang="en-CA" sz="3600" dirty="0"/>
              <a:t>(sub-function 500 &amp; 503)</a:t>
            </a:r>
          </a:p>
        </p:txBody>
      </p:sp>
      <p:sp>
        <p:nvSpPr>
          <p:cNvPr id="4" name="Slide Number Placeholder 3">
            <a:extLst>
              <a:ext uri="{FF2B5EF4-FFF2-40B4-BE49-F238E27FC236}">
                <a16:creationId xmlns:a16="http://schemas.microsoft.com/office/drawing/2014/main" id="{03654B21-986C-4195-9DFE-55A5CAA8C80C}"/>
              </a:ext>
            </a:extLst>
          </p:cNvPr>
          <p:cNvSpPr>
            <a:spLocks noGrp="1"/>
          </p:cNvSpPr>
          <p:nvPr>
            <p:ph type="sldNum" sz="quarter" idx="12"/>
          </p:nvPr>
        </p:nvSpPr>
        <p:spPr/>
        <p:txBody>
          <a:bodyPr/>
          <a:lstStyle/>
          <a:p>
            <a:pPr algn="l"/>
            <a:fld id="{95906328-5FAA-4ABB-B68D-45CF2E985575}" type="slidenum">
              <a:rPr lang="en-CA" smtClean="0"/>
              <a:pPr algn="l"/>
              <a:t>8</a:t>
            </a:fld>
            <a:endParaRPr lang="en-CA" dirty="0"/>
          </a:p>
        </p:txBody>
      </p:sp>
      <p:sp>
        <p:nvSpPr>
          <p:cNvPr id="10" name="TextBox 9">
            <a:extLst>
              <a:ext uri="{FF2B5EF4-FFF2-40B4-BE49-F238E27FC236}">
                <a16:creationId xmlns:a16="http://schemas.microsoft.com/office/drawing/2014/main" id="{CB28474D-5A32-43D8-97F5-B2EDF2573A6A}"/>
              </a:ext>
            </a:extLst>
          </p:cNvPr>
          <p:cNvSpPr txBox="1"/>
          <p:nvPr/>
        </p:nvSpPr>
        <p:spPr>
          <a:xfrm>
            <a:off x="608677" y="2034788"/>
            <a:ext cx="2858475" cy="369332"/>
          </a:xfrm>
          <a:prstGeom prst="rect">
            <a:avLst/>
          </a:prstGeom>
          <a:noFill/>
        </p:spPr>
        <p:txBody>
          <a:bodyPr wrap="none" rtlCol="0">
            <a:spAutoFit/>
          </a:bodyPr>
          <a:lstStyle/>
          <a:p>
            <a:pPr algn="ctr"/>
            <a:r>
              <a:rPr lang="en-CA" b="1" dirty="0"/>
              <a:t>Year over Year Change </a:t>
            </a:r>
            <a:r>
              <a:rPr lang="en-CA" dirty="0"/>
              <a:t>​</a:t>
            </a:r>
          </a:p>
        </p:txBody>
      </p:sp>
      <p:sp>
        <p:nvSpPr>
          <p:cNvPr id="11" name="TextBox 10">
            <a:extLst>
              <a:ext uri="{FF2B5EF4-FFF2-40B4-BE49-F238E27FC236}">
                <a16:creationId xmlns:a16="http://schemas.microsoft.com/office/drawing/2014/main" id="{6C085A47-7230-4512-9D8E-9D4AFD730B62}"/>
              </a:ext>
            </a:extLst>
          </p:cNvPr>
          <p:cNvSpPr txBox="1"/>
          <p:nvPr/>
        </p:nvSpPr>
        <p:spPr>
          <a:xfrm>
            <a:off x="9696922" y="2002365"/>
            <a:ext cx="1346844" cy="369332"/>
          </a:xfrm>
          <a:prstGeom prst="rect">
            <a:avLst/>
          </a:prstGeom>
          <a:noFill/>
        </p:spPr>
        <p:txBody>
          <a:bodyPr wrap="none" rtlCol="0">
            <a:spAutoFit/>
          </a:bodyPr>
          <a:lstStyle/>
          <a:p>
            <a:pPr algn="ctr"/>
            <a:r>
              <a:rPr lang="en-CA" b="1" dirty="0"/>
              <a:t>Key Notes</a:t>
            </a:r>
            <a:endParaRPr lang="en-CA" dirty="0"/>
          </a:p>
        </p:txBody>
      </p:sp>
      <p:graphicFrame>
        <p:nvGraphicFramePr>
          <p:cNvPr id="2" name="Table 1">
            <a:extLst>
              <a:ext uri="{FF2B5EF4-FFF2-40B4-BE49-F238E27FC236}">
                <a16:creationId xmlns:a16="http://schemas.microsoft.com/office/drawing/2014/main" id="{1557F792-D534-4ACE-9703-1F8D9D21FE10}"/>
              </a:ext>
            </a:extLst>
          </p:cNvPr>
          <p:cNvGraphicFramePr>
            <a:graphicFrameLocks noGrp="1"/>
          </p:cNvGraphicFramePr>
          <p:nvPr>
            <p:extLst>
              <p:ext uri="{D42A27DB-BD31-4B8C-83A1-F6EECF244321}">
                <p14:modId xmlns:p14="http://schemas.microsoft.com/office/powerpoint/2010/main" val="1279526255"/>
              </p:ext>
            </p:extLst>
          </p:nvPr>
        </p:nvGraphicFramePr>
        <p:xfrm>
          <a:off x="255451" y="2396030"/>
          <a:ext cx="8849360" cy="3517324"/>
        </p:xfrm>
        <a:graphic>
          <a:graphicData uri="http://schemas.openxmlformats.org/drawingml/2006/table">
            <a:tbl>
              <a:tblPr firstRow="1" bandRow="1">
                <a:tableStyleId>{21E4AEA4-8DFA-4A89-87EB-49C32662AFE0}</a:tableStyleId>
              </a:tblPr>
              <a:tblGrid>
                <a:gridCol w="2840446">
                  <a:extLst>
                    <a:ext uri="{9D8B030D-6E8A-4147-A177-3AD203B41FA5}">
                      <a16:colId xmlns:a16="http://schemas.microsoft.com/office/drawing/2014/main" val="534780124"/>
                    </a:ext>
                  </a:extLst>
                </a:gridCol>
                <a:gridCol w="1826059">
                  <a:extLst>
                    <a:ext uri="{9D8B030D-6E8A-4147-A177-3AD203B41FA5}">
                      <a16:colId xmlns:a16="http://schemas.microsoft.com/office/drawing/2014/main" val="3394349757"/>
                    </a:ext>
                  </a:extLst>
                </a:gridCol>
                <a:gridCol w="1700913">
                  <a:extLst>
                    <a:ext uri="{9D8B030D-6E8A-4147-A177-3AD203B41FA5}">
                      <a16:colId xmlns:a16="http://schemas.microsoft.com/office/drawing/2014/main" val="788794539"/>
                    </a:ext>
                  </a:extLst>
                </a:gridCol>
                <a:gridCol w="1455783">
                  <a:extLst>
                    <a:ext uri="{9D8B030D-6E8A-4147-A177-3AD203B41FA5}">
                      <a16:colId xmlns:a16="http://schemas.microsoft.com/office/drawing/2014/main" val="640711848"/>
                    </a:ext>
                  </a:extLst>
                </a:gridCol>
                <a:gridCol w="1026159">
                  <a:extLst>
                    <a:ext uri="{9D8B030D-6E8A-4147-A177-3AD203B41FA5}">
                      <a16:colId xmlns:a16="http://schemas.microsoft.com/office/drawing/2014/main" val="433487588"/>
                    </a:ext>
                  </a:extLst>
                </a:gridCol>
              </a:tblGrid>
              <a:tr h="604532">
                <a:tc>
                  <a:txBody>
                    <a:bodyPr/>
                    <a:lstStyle/>
                    <a:p>
                      <a:endParaRPr lang="en-US" sz="1600" dirty="0"/>
                    </a:p>
                  </a:txBody>
                  <a:tcPr>
                    <a:solidFill>
                      <a:schemeClr val="accent1">
                        <a:lumMod val="60000"/>
                        <a:lumOff val="40000"/>
                      </a:schemeClr>
                    </a:solidFill>
                  </a:tcPr>
                </a:tc>
                <a:tc>
                  <a:txBody>
                    <a:bodyPr/>
                    <a:lstStyle/>
                    <a:p>
                      <a:r>
                        <a:rPr lang="en-US" sz="1600" dirty="0"/>
                        <a:t>2024 Approved Budget</a:t>
                      </a:r>
                    </a:p>
                  </a:txBody>
                  <a:tcPr>
                    <a:solidFill>
                      <a:schemeClr val="accent1">
                        <a:lumMod val="60000"/>
                        <a:lumOff val="40000"/>
                      </a:schemeClr>
                    </a:solidFill>
                  </a:tcPr>
                </a:tc>
                <a:tc>
                  <a:txBody>
                    <a:bodyPr/>
                    <a:lstStyle/>
                    <a:p>
                      <a:r>
                        <a:rPr lang="en-US" sz="1600" dirty="0"/>
                        <a:t>2025 Proposed Budget</a:t>
                      </a:r>
                    </a:p>
                  </a:txBody>
                  <a:tcPr>
                    <a:solidFill>
                      <a:schemeClr val="accent1">
                        <a:lumMod val="60000"/>
                        <a:lumOff val="40000"/>
                      </a:schemeClr>
                    </a:solidFill>
                  </a:tcPr>
                </a:tc>
                <a:tc gridSpan="2">
                  <a:txBody>
                    <a:bodyPr/>
                    <a:lstStyle/>
                    <a:p>
                      <a:r>
                        <a:rPr lang="en-US" sz="1600" dirty="0"/>
                        <a:t>Increase (Decrease)</a:t>
                      </a:r>
                    </a:p>
                    <a:p>
                      <a:r>
                        <a:rPr lang="en-US" sz="1600" dirty="0"/>
                        <a:t>           ($)                   (%)</a:t>
                      </a:r>
                    </a:p>
                  </a:txBody>
                  <a:tcPr>
                    <a:solidFill>
                      <a:schemeClr val="accent1">
                        <a:lumMod val="60000"/>
                        <a:lumOff val="40000"/>
                      </a:schemeClr>
                    </a:solidFill>
                  </a:tcPr>
                </a:tc>
                <a:tc hMerge="1">
                  <a:txBody>
                    <a:bodyPr/>
                    <a:lstStyle/>
                    <a:p>
                      <a:endParaRPr lang="en-US"/>
                    </a:p>
                  </a:txBody>
                  <a:tcPr/>
                </a:tc>
                <a:extLst>
                  <a:ext uri="{0D108BD9-81ED-4DB2-BD59-A6C34878D82A}">
                    <a16:rowId xmlns:a16="http://schemas.microsoft.com/office/drawing/2014/main" val="1001822986"/>
                  </a:ext>
                </a:extLst>
              </a:tr>
              <a:tr h="364099">
                <a:tc>
                  <a:txBody>
                    <a:bodyPr/>
                    <a:lstStyle/>
                    <a:p>
                      <a:r>
                        <a:rPr lang="en-US" sz="1600" dirty="0"/>
                        <a:t>Support Services</a:t>
                      </a:r>
                    </a:p>
                  </a:txBody>
                  <a:tcPr/>
                </a:tc>
                <a:tc>
                  <a:txBody>
                    <a:bodyPr/>
                    <a:lstStyle/>
                    <a:p>
                      <a:pPr algn="r"/>
                      <a:r>
                        <a:rPr lang="en-US" sz="1600" dirty="0"/>
                        <a:t>$242,693</a:t>
                      </a:r>
                    </a:p>
                  </a:txBody>
                  <a:tcPr/>
                </a:tc>
                <a:tc>
                  <a:txBody>
                    <a:bodyPr/>
                    <a:lstStyle/>
                    <a:p>
                      <a:pPr algn="r"/>
                      <a:r>
                        <a:rPr lang="en-US" sz="1600" dirty="0"/>
                        <a:t>$216,493</a:t>
                      </a:r>
                    </a:p>
                  </a:txBody>
                  <a:tcPr/>
                </a:tc>
                <a:tc>
                  <a:txBody>
                    <a:bodyPr/>
                    <a:lstStyle/>
                    <a:p>
                      <a:pPr algn="r"/>
                      <a:r>
                        <a:rPr lang="en-US" sz="1600" dirty="0"/>
                        <a:t>$26,200</a:t>
                      </a:r>
                    </a:p>
                  </a:txBody>
                  <a:tcPr/>
                </a:tc>
                <a:tc>
                  <a:txBody>
                    <a:bodyPr/>
                    <a:lstStyle/>
                    <a:p>
                      <a:pPr algn="r"/>
                      <a:r>
                        <a:rPr lang="en-US" sz="1600" dirty="0"/>
                        <a:t>(10.8%)</a:t>
                      </a:r>
                    </a:p>
                  </a:txBody>
                  <a:tcPr/>
                </a:tc>
                <a:extLst>
                  <a:ext uri="{0D108BD9-81ED-4DB2-BD59-A6C34878D82A}">
                    <a16:rowId xmlns:a16="http://schemas.microsoft.com/office/drawing/2014/main" val="2660135448"/>
                  </a:ext>
                </a:extLst>
              </a:tr>
              <a:tr h="364099">
                <a:tc>
                  <a:txBody>
                    <a:bodyPr/>
                    <a:lstStyle/>
                    <a:p>
                      <a:r>
                        <a:rPr lang="en-US" sz="1600" dirty="0"/>
                        <a:t>Personnel Costs</a:t>
                      </a:r>
                    </a:p>
                  </a:txBody>
                  <a:tcPr/>
                </a:tc>
                <a:tc>
                  <a:txBody>
                    <a:bodyPr/>
                    <a:lstStyle/>
                    <a:p>
                      <a:pPr algn="r"/>
                      <a:r>
                        <a:rPr lang="en-US" sz="1600" dirty="0"/>
                        <a:t>1,258,003</a:t>
                      </a:r>
                    </a:p>
                  </a:txBody>
                  <a:tcPr/>
                </a:tc>
                <a:tc>
                  <a:txBody>
                    <a:bodyPr/>
                    <a:lstStyle/>
                    <a:p>
                      <a:pPr algn="r"/>
                      <a:r>
                        <a:rPr lang="en-US" sz="1600" dirty="0"/>
                        <a:t>1,360,654</a:t>
                      </a:r>
                    </a:p>
                  </a:txBody>
                  <a:tcPr/>
                </a:tc>
                <a:tc>
                  <a:txBody>
                    <a:bodyPr/>
                    <a:lstStyle/>
                    <a:p>
                      <a:pPr algn="r"/>
                      <a:r>
                        <a:rPr lang="en-US" sz="1600" dirty="0"/>
                        <a:t>102,651</a:t>
                      </a:r>
                    </a:p>
                  </a:txBody>
                  <a:tcPr/>
                </a:tc>
                <a:tc>
                  <a:txBody>
                    <a:bodyPr/>
                    <a:lstStyle/>
                    <a:p>
                      <a:pPr algn="r"/>
                      <a:r>
                        <a:rPr lang="en-US" sz="1600" dirty="0"/>
                        <a:t>8.2%</a:t>
                      </a:r>
                    </a:p>
                  </a:txBody>
                  <a:tcPr/>
                </a:tc>
                <a:extLst>
                  <a:ext uri="{0D108BD9-81ED-4DB2-BD59-A6C34878D82A}">
                    <a16:rowId xmlns:a16="http://schemas.microsoft.com/office/drawing/2014/main" val="676000662"/>
                  </a:ext>
                </a:extLst>
              </a:tr>
              <a:tr h="364099">
                <a:tc>
                  <a:txBody>
                    <a:bodyPr/>
                    <a:lstStyle/>
                    <a:p>
                      <a:r>
                        <a:rPr lang="en-US" sz="1600" dirty="0"/>
                        <a:t>Materials, Supplies &amp; Utility</a:t>
                      </a:r>
                    </a:p>
                  </a:txBody>
                  <a:tcPr/>
                </a:tc>
                <a:tc>
                  <a:txBody>
                    <a:bodyPr/>
                    <a:lstStyle/>
                    <a:p>
                      <a:pPr algn="r"/>
                      <a:r>
                        <a:rPr lang="en-US" sz="1600" dirty="0"/>
                        <a:t>122,503</a:t>
                      </a:r>
                    </a:p>
                  </a:txBody>
                  <a:tcPr/>
                </a:tc>
                <a:tc>
                  <a:txBody>
                    <a:bodyPr/>
                    <a:lstStyle/>
                    <a:p>
                      <a:pPr algn="r"/>
                      <a:r>
                        <a:rPr lang="en-US" sz="1600" dirty="0"/>
                        <a:t>60,835</a:t>
                      </a:r>
                    </a:p>
                  </a:txBody>
                  <a:tcPr/>
                </a:tc>
                <a:tc>
                  <a:txBody>
                    <a:bodyPr/>
                    <a:lstStyle/>
                    <a:p>
                      <a:pPr algn="r"/>
                      <a:r>
                        <a:rPr lang="en-US" sz="1600" dirty="0"/>
                        <a:t>(61,668)</a:t>
                      </a:r>
                    </a:p>
                  </a:txBody>
                  <a:tcPr/>
                </a:tc>
                <a:tc>
                  <a:txBody>
                    <a:bodyPr/>
                    <a:lstStyle/>
                    <a:p>
                      <a:pPr algn="r"/>
                      <a:r>
                        <a:rPr lang="en-US" sz="1600" dirty="0"/>
                        <a:t>(50.3%)</a:t>
                      </a:r>
                    </a:p>
                  </a:txBody>
                  <a:tcPr/>
                </a:tc>
                <a:extLst>
                  <a:ext uri="{0D108BD9-81ED-4DB2-BD59-A6C34878D82A}">
                    <a16:rowId xmlns:a16="http://schemas.microsoft.com/office/drawing/2014/main" val="1332487763"/>
                  </a:ext>
                </a:extLst>
              </a:tr>
              <a:tr h="364099">
                <a:tc>
                  <a:txBody>
                    <a:bodyPr/>
                    <a:lstStyle/>
                    <a:p>
                      <a:r>
                        <a:rPr lang="en-US" sz="1600" dirty="0"/>
                        <a:t>Contract &amp; General Service</a:t>
                      </a:r>
                    </a:p>
                  </a:txBody>
                  <a:tcPr/>
                </a:tc>
                <a:tc>
                  <a:txBody>
                    <a:bodyPr/>
                    <a:lstStyle/>
                    <a:p>
                      <a:pPr algn="r"/>
                      <a:r>
                        <a:rPr lang="en-US" sz="1600" dirty="0"/>
                        <a:t>785,219</a:t>
                      </a:r>
                    </a:p>
                  </a:txBody>
                  <a:tcPr/>
                </a:tc>
                <a:tc>
                  <a:txBody>
                    <a:bodyPr/>
                    <a:lstStyle/>
                    <a:p>
                      <a:pPr algn="r"/>
                      <a:r>
                        <a:rPr lang="en-US" sz="1600" dirty="0"/>
                        <a:t>461,773</a:t>
                      </a:r>
                    </a:p>
                  </a:txBody>
                  <a:tcPr/>
                </a:tc>
                <a:tc>
                  <a:txBody>
                    <a:bodyPr/>
                    <a:lstStyle/>
                    <a:p>
                      <a:pPr algn="r"/>
                      <a:r>
                        <a:rPr lang="en-US" sz="1600" dirty="0"/>
                        <a:t>(323,446)</a:t>
                      </a:r>
                    </a:p>
                  </a:txBody>
                  <a:tcPr/>
                </a:tc>
                <a:tc>
                  <a:txBody>
                    <a:bodyPr/>
                    <a:lstStyle/>
                    <a:p>
                      <a:pPr algn="r"/>
                      <a:r>
                        <a:rPr lang="en-US" sz="1600" dirty="0"/>
                        <a:t>(41.2%)</a:t>
                      </a:r>
                    </a:p>
                  </a:txBody>
                  <a:tcPr/>
                </a:tc>
                <a:extLst>
                  <a:ext uri="{0D108BD9-81ED-4DB2-BD59-A6C34878D82A}">
                    <a16:rowId xmlns:a16="http://schemas.microsoft.com/office/drawing/2014/main" val="2922389498"/>
                  </a:ext>
                </a:extLst>
              </a:tr>
              <a:tr h="364099">
                <a:tc>
                  <a:txBody>
                    <a:bodyPr/>
                    <a:lstStyle/>
                    <a:p>
                      <a:r>
                        <a:rPr lang="en-US" sz="1600" dirty="0"/>
                        <a:t>Minor Capital</a:t>
                      </a:r>
                    </a:p>
                  </a:txBody>
                  <a:tcPr/>
                </a:tc>
                <a:tc>
                  <a:txBody>
                    <a:bodyPr/>
                    <a:lstStyle/>
                    <a:p>
                      <a:pPr algn="r"/>
                      <a:r>
                        <a:rPr lang="en-US" sz="1600" dirty="0"/>
                        <a:t>8,500</a:t>
                      </a:r>
                    </a:p>
                  </a:txBody>
                  <a:tcPr/>
                </a:tc>
                <a:tc>
                  <a:txBody>
                    <a:bodyPr/>
                    <a:lstStyle/>
                    <a:p>
                      <a:pPr algn="r"/>
                      <a:r>
                        <a:rPr lang="en-US" sz="1600" dirty="0"/>
                        <a:t>8,500</a:t>
                      </a:r>
                    </a:p>
                  </a:txBody>
                  <a:tcPr/>
                </a:tc>
                <a:tc>
                  <a:txBody>
                    <a:bodyPr/>
                    <a:lstStyle/>
                    <a:p>
                      <a:pPr algn="r"/>
                      <a:r>
                        <a:rPr lang="en-US" sz="1600" dirty="0"/>
                        <a:t>-</a:t>
                      </a:r>
                    </a:p>
                  </a:txBody>
                  <a:tcPr/>
                </a:tc>
                <a:tc>
                  <a:txBody>
                    <a:bodyPr/>
                    <a:lstStyle/>
                    <a:p>
                      <a:pPr algn="r"/>
                      <a:r>
                        <a:rPr lang="en-US" sz="1600" dirty="0"/>
                        <a:t>-</a:t>
                      </a:r>
                    </a:p>
                  </a:txBody>
                  <a:tcPr/>
                </a:tc>
                <a:extLst>
                  <a:ext uri="{0D108BD9-81ED-4DB2-BD59-A6C34878D82A}">
                    <a16:rowId xmlns:a16="http://schemas.microsoft.com/office/drawing/2014/main" val="330829924"/>
                  </a:ext>
                </a:extLst>
              </a:tr>
              <a:tr h="364099">
                <a:tc>
                  <a:txBody>
                    <a:bodyPr/>
                    <a:lstStyle/>
                    <a:p>
                      <a:r>
                        <a:rPr lang="en-US" sz="1600" dirty="0"/>
                        <a:t>Transfer to Reserve</a:t>
                      </a:r>
                    </a:p>
                  </a:txBody>
                  <a:tcPr/>
                </a:tc>
                <a:tc>
                  <a:txBody>
                    <a:bodyPr/>
                    <a:lstStyle/>
                    <a:p>
                      <a:pPr algn="r"/>
                      <a:r>
                        <a:rPr lang="en-US" sz="1600" dirty="0"/>
                        <a:t>-</a:t>
                      </a:r>
                    </a:p>
                  </a:txBody>
                  <a:tcPr/>
                </a:tc>
                <a:tc>
                  <a:txBody>
                    <a:bodyPr/>
                    <a:lstStyle/>
                    <a:p>
                      <a:pPr algn="r"/>
                      <a:r>
                        <a:rPr lang="en-US" sz="1600" dirty="0"/>
                        <a:t>23,024</a:t>
                      </a:r>
                    </a:p>
                  </a:txBody>
                  <a:tcPr/>
                </a:tc>
                <a:tc>
                  <a:txBody>
                    <a:bodyPr/>
                    <a:lstStyle/>
                    <a:p>
                      <a:pPr algn="r"/>
                      <a:r>
                        <a:rPr lang="en-US" sz="1600" dirty="0"/>
                        <a:t>23,024</a:t>
                      </a:r>
                    </a:p>
                  </a:txBody>
                  <a:tcPr/>
                </a:tc>
                <a:tc>
                  <a:txBody>
                    <a:bodyPr/>
                    <a:lstStyle/>
                    <a:p>
                      <a:pPr algn="r"/>
                      <a:r>
                        <a:rPr lang="en-US" sz="1600" dirty="0"/>
                        <a:t>100.0%</a:t>
                      </a:r>
                    </a:p>
                  </a:txBody>
                  <a:tcPr/>
                </a:tc>
                <a:extLst>
                  <a:ext uri="{0D108BD9-81ED-4DB2-BD59-A6C34878D82A}">
                    <a16:rowId xmlns:a16="http://schemas.microsoft.com/office/drawing/2014/main" val="2407140707"/>
                  </a:ext>
                </a:extLst>
              </a:tr>
              <a:tr h="364099">
                <a:tc>
                  <a:txBody>
                    <a:bodyPr/>
                    <a:lstStyle/>
                    <a:p>
                      <a:r>
                        <a:rPr lang="en-US" sz="1600" dirty="0"/>
                        <a:t>Transfer to Other Functions</a:t>
                      </a:r>
                    </a:p>
                  </a:txBody>
                  <a:tcPr/>
                </a:tc>
                <a:tc>
                  <a:txBody>
                    <a:bodyPr/>
                    <a:lstStyle/>
                    <a:p>
                      <a:pPr algn="r"/>
                      <a:r>
                        <a:rPr lang="en-US" sz="1600" dirty="0"/>
                        <a:t>20</a:t>
                      </a:r>
                    </a:p>
                  </a:txBody>
                  <a:tcPr/>
                </a:tc>
                <a:tc>
                  <a:txBody>
                    <a:bodyPr/>
                    <a:lstStyle/>
                    <a:p>
                      <a:pPr algn="r"/>
                      <a:r>
                        <a:rPr lang="en-US" sz="1600" dirty="0"/>
                        <a:t>51</a:t>
                      </a:r>
                    </a:p>
                  </a:txBody>
                  <a:tcPr/>
                </a:tc>
                <a:tc>
                  <a:txBody>
                    <a:bodyPr/>
                    <a:lstStyle/>
                    <a:p>
                      <a:pPr algn="r"/>
                      <a:r>
                        <a:rPr lang="en-US" sz="1600" dirty="0"/>
                        <a:t>31</a:t>
                      </a:r>
                    </a:p>
                  </a:txBody>
                  <a:tcPr/>
                </a:tc>
                <a:tc>
                  <a:txBody>
                    <a:bodyPr/>
                    <a:lstStyle/>
                    <a:p>
                      <a:pPr algn="r"/>
                      <a:r>
                        <a:rPr lang="en-US" sz="1600" dirty="0"/>
                        <a:t>155.0%</a:t>
                      </a:r>
                    </a:p>
                  </a:txBody>
                  <a:tcPr/>
                </a:tc>
                <a:extLst>
                  <a:ext uri="{0D108BD9-81ED-4DB2-BD59-A6C34878D82A}">
                    <a16:rowId xmlns:a16="http://schemas.microsoft.com/office/drawing/2014/main" val="2658052718"/>
                  </a:ext>
                </a:extLst>
              </a:tr>
              <a:tr h="364099">
                <a:tc>
                  <a:txBody>
                    <a:bodyPr/>
                    <a:lstStyle/>
                    <a:p>
                      <a:r>
                        <a:rPr lang="en-US" sz="1600" b="1" dirty="0"/>
                        <a:t>Total</a:t>
                      </a:r>
                    </a:p>
                  </a:txBody>
                  <a:tcPr/>
                </a:tc>
                <a:tc>
                  <a:txBody>
                    <a:bodyPr/>
                    <a:lstStyle/>
                    <a:p>
                      <a:pPr algn="r"/>
                      <a:r>
                        <a:rPr lang="en-US" sz="1600" b="1" dirty="0"/>
                        <a:t>$2,416,938</a:t>
                      </a:r>
                    </a:p>
                  </a:txBody>
                  <a:tcPr/>
                </a:tc>
                <a:tc>
                  <a:txBody>
                    <a:bodyPr/>
                    <a:lstStyle/>
                    <a:p>
                      <a:pPr algn="r"/>
                      <a:r>
                        <a:rPr lang="en-US" sz="1600" b="1" dirty="0"/>
                        <a:t>$2,131,330</a:t>
                      </a:r>
                    </a:p>
                  </a:txBody>
                  <a:tcPr/>
                </a:tc>
                <a:tc>
                  <a:txBody>
                    <a:bodyPr/>
                    <a:lstStyle/>
                    <a:p>
                      <a:pPr algn="r"/>
                      <a:r>
                        <a:rPr lang="en-US" sz="1600" b="1" dirty="0"/>
                        <a:t>($285,608)</a:t>
                      </a:r>
                    </a:p>
                  </a:txBody>
                  <a:tcPr/>
                </a:tc>
                <a:tc>
                  <a:txBody>
                    <a:bodyPr/>
                    <a:lstStyle/>
                    <a:p>
                      <a:pPr algn="r"/>
                      <a:r>
                        <a:rPr lang="en-US" sz="1600" b="1" dirty="0"/>
                        <a:t>(11.8%)</a:t>
                      </a:r>
                    </a:p>
                  </a:txBody>
                  <a:tcPr/>
                </a:tc>
                <a:extLst>
                  <a:ext uri="{0D108BD9-81ED-4DB2-BD59-A6C34878D82A}">
                    <a16:rowId xmlns:a16="http://schemas.microsoft.com/office/drawing/2014/main" val="2919220139"/>
                  </a:ext>
                </a:extLst>
              </a:tr>
            </a:tbl>
          </a:graphicData>
        </a:graphic>
      </p:graphicFrame>
      <p:sp>
        <p:nvSpPr>
          <p:cNvPr id="3" name="TextBox 2">
            <a:extLst>
              <a:ext uri="{FF2B5EF4-FFF2-40B4-BE49-F238E27FC236}">
                <a16:creationId xmlns:a16="http://schemas.microsoft.com/office/drawing/2014/main" id="{E7CFE8EA-B09E-1923-F577-AAC32E05DFD0}"/>
              </a:ext>
            </a:extLst>
          </p:cNvPr>
          <p:cNvSpPr txBox="1"/>
          <p:nvPr/>
        </p:nvSpPr>
        <p:spPr>
          <a:xfrm>
            <a:off x="9534053" y="2416439"/>
            <a:ext cx="2249238" cy="3970318"/>
          </a:xfrm>
          <a:prstGeom prst="rect">
            <a:avLst/>
          </a:prstGeom>
          <a:noFill/>
        </p:spPr>
        <p:txBody>
          <a:bodyPr wrap="square" rtlCol="0">
            <a:spAutoFit/>
          </a:bodyPr>
          <a:lstStyle/>
          <a:p>
            <a:pPr marL="285750" indent="-285750">
              <a:buFont typeface="Arial" panose="020B0604020202020204" pitchFamily="34" charset="0"/>
              <a:buChar char="•"/>
            </a:pPr>
            <a:r>
              <a:rPr lang="en-US" dirty="0" err="1"/>
              <a:t>CityWorks</a:t>
            </a:r>
            <a:r>
              <a:rPr lang="en-US" dirty="0"/>
              <a:t> software [-60K], now in capital plan</a:t>
            </a:r>
          </a:p>
          <a:p>
            <a:pPr marL="285750" indent="-285750">
              <a:buFont typeface="Arial" panose="020B0604020202020204" pitchFamily="34" charset="0"/>
              <a:buChar char="•"/>
            </a:pPr>
            <a:r>
              <a:rPr lang="en-CA" dirty="0"/>
              <a:t>Ministry of Housing grant funded expenses [-230.5K]</a:t>
            </a:r>
          </a:p>
          <a:p>
            <a:pPr marL="285750" indent="-285750">
              <a:buFont typeface="Arial" panose="020B0604020202020204" pitchFamily="34" charset="0"/>
              <a:buChar char="•"/>
            </a:pPr>
            <a:r>
              <a:rPr lang="en-CA" dirty="0"/>
              <a:t>UBCM Flood Mitigation grant [-129.9K]</a:t>
            </a:r>
          </a:p>
          <a:p>
            <a:pPr marL="285750" indent="-285750">
              <a:buFont typeface="Arial" panose="020B0604020202020204" pitchFamily="34" charset="0"/>
              <a:buChar char="•"/>
            </a:pPr>
            <a:endParaRPr lang="en-CA" dirty="0"/>
          </a:p>
          <a:p>
            <a:pPr marL="285750" indent="-285750">
              <a:buFont typeface="Arial" panose="020B0604020202020204" pitchFamily="34" charset="0"/>
              <a:buChar char="•"/>
            </a:pPr>
            <a:endParaRPr lang="en-CA" dirty="0"/>
          </a:p>
        </p:txBody>
      </p:sp>
    </p:spTree>
    <p:extLst>
      <p:ext uri="{BB962C8B-B14F-4D97-AF65-F5344CB8AC3E}">
        <p14:creationId xmlns:p14="http://schemas.microsoft.com/office/powerpoint/2010/main" val="3670087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7F81E36-A513-4A83-9436-75470295281A}"/>
              </a:ext>
            </a:extLst>
          </p:cNvPr>
          <p:cNvSpPr>
            <a:spLocks noGrp="1"/>
          </p:cNvSpPr>
          <p:nvPr>
            <p:ph type="title"/>
          </p:nvPr>
        </p:nvSpPr>
        <p:spPr>
          <a:xfrm>
            <a:off x="528166" y="1244893"/>
            <a:ext cx="10515600" cy="873350"/>
          </a:xfrm>
        </p:spPr>
        <p:txBody>
          <a:bodyPr>
            <a:normAutofit fontScale="90000"/>
          </a:bodyPr>
          <a:lstStyle/>
          <a:p>
            <a:r>
              <a:rPr lang="en-CA" dirty="0"/>
              <a:t>GIS Expenses </a:t>
            </a:r>
            <a:br>
              <a:rPr lang="en-CA" dirty="0"/>
            </a:br>
            <a:r>
              <a:rPr lang="en-CA" sz="3600" dirty="0"/>
              <a:t>(sub-function 501)</a:t>
            </a:r>
          </a:p>
        </p:txBody>
      </p:sp>
      <p:sp>
        <p:nvSpPr>
          <p:cNvPr id="4" name="Slide Number Placeholder 3">
            <a:extLst>
              <a:ext uri="{FF2B5EF4-FFF2-40B4-BE49-F238E27FC236}">
                <a16:creationId xmlns:a16="http://schemas.microsoft.com/office/drawing/2014/main" id="{03654B21-986C-4195-9DFE-55A5CAA8C80C}"/>
              </a:ext>
            </a:extLst>
          </p:cNvPr>
          <p:cNvSpPr>
            <a:spLocks noGrp="1"/>
          </p:cNvSpPr>
          <p:nvPr>
            <p:ph type="sldNum" sz="quarter" idx="12"/>
          </p:nvPr>
        </p:nvSpPr>
        <p:spPr/>
        <p:txBody>
          <a:bodyPr/>
          <a:lstStyle/>
          <a:p>
            <a:pPr algn="l"/>
            <a:fld id="{95906328-5FAA-4ABB-B68D-45CF2E985575}" type="slidenum">
              <a:rPr lang="en-CA" smtClean="0"/>
              <a:pPr algn="l"/>
              <a:t>9</a:t>
            </a:fld>
            <a:endParaRPr lang="en-CA" dirty="0"/>
          </a:p>
        </p:txBody>
      </p:sp>
      <p:sp>
        <p:nvSpPr>
          <p:cNvPr id="10" name="TextBox 9">
            <a:extLst>
              <a:ext uri="{FF2B5EF4-FFF2-40B4-BE49-F238E27FC236}">
                <a16:creationId xmlns:a16="http://schemas.microsoft.com/office/drawing/2014/main" id="{CB28474D-5A32-43D8-97F5-B2EDF2573A6A}"/>
              </a:ext>
            </a:extLst>
          </p:cNvPr>
          <p:cNvSpPr txBox="1"/>
          <p:nvPr/>
        </p:nvSpPr>
        <p:spPr>
          <a:xfrm>
            <a:off x="824832" y="2087885"/>
            <a:ext cx="2858475" cy="369332"/>
          </a:xfrm>
          <a:prstGeom prst="rect">
            <a:avLst/>
          </a:prstGeom>
          <a:noFill/>
        </p:spPr>
        <p:txBody>
          <a:bodyPr wrap="none" rtlCol="0">
            <a:spAutoFit/>
          </a:bodyPr>
          <a:lstStyle/>
          <a:p>
            <a:pPr algn="ctr"/>
            <a:r>
              <a:rPr lang="en-CA" b="1" dirty="0"/>
              <a:t>Year over Year Change </a:t>
            </a:r>
            <a:r>
              <a:rPr lang="en-CA" dirty="0"/>
              <a:t>​</a:t>
            </a:r>
          </a:p>
        </p:txBody>
      </p:sp>
      <p:sp>
        <p:nvSpPr>
          <p:cNvPr id="11" name="TextBox 10">
            <a:extLst>
              <a:ext uri="{FF2B5EF4-FFF2-40B4-BE49-F238E27FC236}">
                <a16:creationId xmlns:a16="http://schemas.microsoft.com/office/drawing/2014/main" id="{6C085A47-7230-4512-9D8E-9D4AFD730B62}"/>
              </a:ext>
            </a:extLst>
          </p:cNvPr>
          <p:cNvSpPr txBox="1"/>
          <p:nvPr/>
        </p:nvSpPr>
        <p:spPr>
          <a:xfrm>
            <a:off x="9696922" y="2002365"/>
            <a:ext cx="1346844" cy="369332"/>
          </a:xfrm>
          <a:prstGeom prst="rect">
            <a:avLst/>
          </a:prstGeom>
          <a:noFill/>
        </p:spPr>
        <p:txBody>
          <a:bodyPr wrap="none" rtlCol="0">
            <a:spAutoFit/>
          </a:bodyPr>
          <a:lstStyle/>
          <a:p>
            <a:pPr algn="ctr"/>
            <a:r>
              <a:rPr lang="en-CA" b="1" dirty="0"/>
              <a:t>Key Notes</a:t>
            </a:r>
            <a:endParaRPr lang="en-CA" dirty="0"/>
          </a:p>
        </p:txBody>
      </p:sp>
      <p:graphicFrame>
        <p:nvGraphicFramePr>
          <p:cNvPr id="2" name="Table 1">
            <a:extLst>
              <a:ext uri="{FF2B5EF4-FFF2-40B4-BE49-F238E27FC236}">
                <a16:creationId xmlns:a16="http://schemas.microsoft.com/office/drawing/2014/main" id="{1557F792-D534-4ACE-9703-1F8D9D21FE10}"/>
              </a:ext>
            </a:extLst>
          </p:cNvPr>
          <p:cNvGraphicFramePr>
            <a:graphicFrameLocks noGrp="1"/>
          </p:cNvGraphicFramePr>
          <p:nvPr>
            <p:extLst>
              <p:ext uri="{D42A27DB-BD31-4B8C-83A1-F6EECF244321}">
                <p14:modId xmlns:p14="http://schemas.microsoft.com/office/powerpoint/2010/main" val="1010447637"/>
              </p:ext>
            </p:extLst>
          </p:nvPr>
        </p:nvGraphicFramePr>
        <p:xfrm>
          <a:off x="255451" y="2478404"/>
          <a:ext cx="8849360" cy="3153225"/>
        </p:xfrm>
        <a:graphic>
          <a:graphicData uri="http://schemas.openxmlformats.org/drawingml/2006/table">
            <a:tbl>
              <a:tblPr firstRow="1" bandRow="1">
                <a:tableStyleId>{21E4AEA4-8DFA-4A89-87EB-49C32662AFE0}</a:tableStyleId>
              </a:tblPr>
              <a:tblGrid>
                <a:gridCol w="2840446">
                  <a:extLst>
                    <a:ext uri="{9D8B030D-6E8A-4147-A177-3AD203B41FA5}">
                      <a16:colId xmlns:a16="http://schemas.microsoft.com/office/drawing/2014/main" val="534780124"/>
                    </a:ext>
                  </a:extLst>
                </a:gridCol>
                <a:gridCol w="1828800">
                  <a:extLst>
                    <a:ext uri="{9D8B030D-6E8A-4147-A177-3AD203B41FA5}">
                      <a16:colId xmlns:a16="http://schemas.microsoft.com/office/drawing/2014/main" val="3394349757"/>
                    </a:ext>
                  </a:extLst>
                </a:gridCol>
                <a:gridCol w="1698172">
                  <a:extLst>
                    <a:ext uri="{9D8B030D-6E8A-4147-A177-3AD203B41FA5}">
                      <a16:colId xmlns:a16="http://schemas.microsoft.com/office/drawing/2014/main" val="788794539"/>
                    </a:ext>
                  </a:extLst>
                </a:gridCol>
                <a:gridCol w="1455783">
                  <a:extLst>
                    <a:ext uri="{9D8B030D-6E8A-4147-A177-3AD203B41FA5}">
                      <a16:colId xmlns:a16="http://schemas.microsoft.com/office/drawing/2014/main" val="640711848"/>
                    </a:ext>
                  </a:extLst>
                </a:gridCol>
                <a:gridCol w="1026159">
                  <a:extLst>
                    <a:ext uri="{9D8B030D-6E8A-4147-A177-3AD203B41FA5}">
                      <a16:colId xmlns:a16="http://schemas.microsoft.com/office/drawing/2014/main" val="433487588"/>
                    </a:ext>
                  </a:extLst>
                </a:gridCol>
              </a:tblGrid>
              <a:tr h="604532">
                <a:tc>
                  <a:txBody>
                    <a:bodyPr/>
                    <a:lstStyle/>
                    <a:p>
                      <a:endParaRPr lang="en-US" sz="1600" dirty="0"/>
                    </a:p>
                  </a:txBody>
                  <a:tcPr>
                    <a:solidFill>
                      <a:schemeClr val="accent1">
                        <a:lumMod val="60000"/>
                        <a:lumOff val="40000"/>
                      </a:schemeClr>
                    </a:solidFill>
                  </a:tcPr>
                </a:tc>
                <a:tc>
                  <a:txBody>
                    <a:bodyPr/>
                    <a:lstStyle/>
                    <a:p>
                      <a:r>
                        <a:rPr lang="en-US" sz="1600" dirty="0"/>
                        <a:t>2024 Approved Budget</a:t>
                      </a:r>
                    </a:p>
                  </a:txBody>
                  <a:tcPr>
                    <a:solidFill>
                      <a:schemeClr val="accent1">
                        <a:lumMod val="60000"/>
                        <a:lumOff val="40000"/>
                      </a:schemeClr>
                    </a:solidFill>
                  </a:tcPr>
                </a:tc>
                <a:tc>
                  <a:txBody>
                    <a:bodyPr/>
                    <a:lstStyle/>
                    <a:p>
                      <a:r>
                        <a:rPr lang="en-US" sz="1600" dirty="0"/>
                        <a:t>2025 Proposed Budget</a:t>
                      </a:r>
                    </a:p>
                  </a:txBody>
                  <a:tcPr>
                    <a:solidFill>
                      <a:schemeClr val="accent1">
                        <a:lumMod val="60000"/>
                        <a:lumOff val="40000"/>
                      </a:schemeClr>
                    </a:solidFill>
                  </a:tcPr>
                </a:tc>
                <a:tc gridSpan="2">
                  <a:txBody>
                    <a:bodyPr/>
                    <a:lstStyle/>
                    <a:p>
                      <a:r>
                        <a:rPr lang="en-US" sz="1600" dirty="0"/>
                        <a:t>Increase (Decrease)</a:t>
                      </a:r>
                    </a:p>
                    <a:p>
                      <a:r>
                        <a:rPr lang="en-US" sz="1600" dirty="0"/>
                        <a:t>           ($)                   (%)</a:t>
                      </a:r>
                    </a:p>
                  </a:txBody>
                  <a:tcPr>
                    <a:solidFill>
                      <a:schemeClr val="accent1">
                        <a:lumMod val="60000"/>
                        <a:lumOff val="40000"/>
                      </a:schemeClr>
                    </a:solidFill>
                  </a:tcPr>
                </a:tc>
                <a:tc hMerge="1">
                  <a:txBody>
                    <a:bodyPr/>
                    <a:lstStyle/>
                    <a:p>
                      <a:endParaRPr lang="en-US"/>
                    </a:p>
                  </a:txBody>
                  <a:tcPr/>
                </a:tc>
                <a:extLst>
                  <a:ext uri="{0D108BD9-81ED-4DB2-BD59-A6C34878D82A}">
                    <a16:rowId xmlns:a16="http://schemas.microsoft.com/office/drawing/2014/main" val="1001822986"/>
                  </a:ext>
                </a:extLst>
              </a:tr>
              <a:tr h="364099">
                <a:tc>
                  <a:txBody>
                    <a:bodyPr/>
                    <a:lstStyle/>
                    <a:p>
                      <a:r>
                        <a:rPr lang="en-US" sz="1600" dirty="0"/>
                        <a:t>Support Services</a:t>
                      </a:r>
                    </a:p>
                  </a:txBody>
                  <a:tcPr/>
                </a:tc>
                <a:tc>
                  <a:txBody>
                    <a:bodyPr/>
                    <a:lstStyle/>
                    <a:p>
                      <a:pPr algn="r"/>
                      <a:r>
                        <a:rPr lang="en-US" sz="1600" dirty="0"/>
                        <a:t>$94,532</a:t>
                      </a:r>
                    </a:p>
                  </a:txBody>
                  <a:tcPr/>
                </a:tc>
                <a:tc>
                  <a:txBody>
                    <a:bodyPr/>
                    <a:lstStyle/>
                    <a:p>
                      <a:pPr algn="r"/>
                      <a:r>
                        <a:rPr lang="en-US" sz="1600" dirty="0"/>
                        <a:t>$63,273</a:t>
                      </a:r>
                    </a:p>
                  </a:txBody>
                  <a:tcPr/>
                </a:tc>
                <a:tc>
                  <a:txBody>
                    <a:bodyPr/>
                    <a:lstStyle/>
                    <a:p>
                      <a:pPr algn="r"/>
                      <a:r>
                        <a:rPr lang="en-US" sz="1600" dirty="0"/>
                        <a:t>($31,259)</a:t>
                      </a:r>
                    </a:p>
                  </a:txBody>
                  <a:tcPr/>
                </a:tc>
                <a:tc>
                  <a:txBody>
                    <a:bodyPr/>
                    <a:lstStyle/>
                    <a:p>
                      <a:pPr algn="r"/>
                      <a:r>
                        <a:rPr lang="en-US" sz="1600" dirty="0"/>
                        <a:t>(33.1%)</a:t>
                      </a:r>
                    </a:p>
                  </a:txBody>
                  <a:tcPr/>
                </a:tc>
                <a:extLst>
                  <a:ext uri="{0D108BD9-81ED-4DB2-BD59-A6C34878D82A}">
                    <a16:rowId xmlns:a16="http://schemas.microsoft.com/office/drawing/2014/main" val="2660135448"/>
                  </a:ext>
                </a:extLst>
              </a:tr>
              <a:tr h="364099">
                <a:tc>
                  <a:txBody>
                    <a:bodyPr/>
                    <a:lstStyle/>
                    <a:p>
                      <a:r>
                        <a:rPr lang="en-US" sz="1600" dirty="0"/>
                        <a:t>Personnel Costs</a:t>
                      </a:r>
                    </a:p>
                  </a:txBody>
                  <a:tcPr/>
                </a:tc>
                <a:tc>
                  <a:txBody>
                    <a:bodyPr/>
                    <a:lstStyle/>
                    <a:p>
                      <a:pPr algn="r"/>
                      <a:r>
                        <a:rPr lang="en-US" sz="1600" dirty="0"/>
                        <a:t>370,572</a:t>
                      </a:r>
                    </a:p>
                  </a:txBody>
                  <a:tcPr/>
                </a:tc>
                <a:tc>
                  <a:txBody>
                    <a:bodyPr/>
                    <a:lstStyle/>
                    <a:p>
                      <a:pPr algn="r"/>
                      <a:r>
                        <a:rPr lang="en-US" sz="1600" dirty="0"/>
                        <a:t>390,917</a:t>
                      </a:r>
                    </a:p>
                  </a:txBody>
                  <a:tcPr/>
                </a:tc>
                <a:tc>
                  <a:txBody>
                    <a:bodyPr/>
                    <a:lstStyle/>
                    <a:p>
                      <a:pPr algn="r"/>
                      <a:r>
                        <a:rPr lang="en-US" sz="1600" dirty="0"/>
                        <a:t>20,345</a:t>
                      </a:r>
                    </a:p>
                  </a:txBody>
                  <a:tcPr/>
                </a:tc>
                <a:tc>
                  <a:txBody>
                    <a:bodyPr/>
                    <a:lstStyle/>
                    <a:p>
                      <a:pPr algn="r"/>
                      <a:r>
                        <a:rPr lang="en-US" sz="1600" dirty="0"/>
                        <a:t>5.5%</a:t>
                      </a:r>
                    </a:p>
                  </a:txBody>
                  <a:tcPr/>
                </a:tc>
                <a:extLst>
                  <a:ext uri="{0D108BD9-81ED-4DB2-BD59-A6C34878D82A}">
                    <a16:rowId xmlns:a16="http://schemas.microsoft.com/office/drawing/2014/main" val="676000662"/>
                  </a:ext>
                </a:extLst>
              </a:tr>
              <a:tr h="364099">
                <a:tc>
                  <a:txBody>
                    <a:bodyPr/>
                    <a:lstStyle/>
                    <a:p>
                      <a:r>
                        <a:rPr lang="en-US" sz="1600" dirty="0"/>
                        <a:t>Materials, Supplies &amp; Utility</a:t>
                      </a:r>
                    </a:p>
                  </a:txBody>
                  <a:tcPr/>
                </a:tc>
                <a:tc>
                  <a:txBody>
                    <a:bodyPr/>
                    <a:lstStyle/>
                    <a:p>
                      <a:pPr algn="r"/>
                      <a:r>
                        <a:rPr lang="en-US" sz="1600" dirty="0"/>
                        <a:t>79,500</a:t>
                      </a:r>
                    </a:p>
                  </a:txBody>
                  <a:tcPr/>
                </a:tc>
                <a:tc>
                  <a:txBody>
                    <a:bodyPr/>
                    <a:lstStyle/>
                    <a:p>
                      <a:pPr algn="r"/>
                      <a:r>
                        <a:rPr lang="en-US" sz="1600" dirty="0"/>
                        <a:t>81,500</a:t>
                      </a:r>
                    </a:p>
                  </a:txBody>
                  <a:tcPr/>
                </a:tc>
                <a:tc>
                  <a:txBody>
                    <a:bodyPr/>
                    <a:lstStyle/>
                    <a:p>
                      <a:pPr algn="r"/>
                      <a:r>
                        <a:rPr lang="en-US" sz="1600" dirty="0"/>
                        <a:t>2,000</a:t>
                      </a:r>
                    </a:p>
                  </a:txBody>
                  <a:tcPr/>
                </a:tc>
                <a:tc>
                  <a:txBody>
                    <a:bodyPr/>
                    <a:lstStyle/>
                    <a:p>
                      <a:pPr algn="r"/>
                      <a:r>
                        <a:rPr lang="en-US" sz="1600" dirty="0"/>
                        <a:t>2.5%</a:t>
                      </a:r>
                    </a:p>
                  </a:txBody>
                  <a:tcPr/>
                </a:tc>
                <a:extLst>
                  <a:ext uri="{0D108BD9-81ED-4DB2-BD59-A6C34878D82A}">
                    <a16:rowId xmlns:a16="http://schemas.microsoft.com/office/drawing/2014/main" val="1332487763"/>
                  </a:ext>
                </a:extLst>
              </a:tr>
              <a:tr h="364099">
                <a:tc>
                  <a:txBody>
                    <a:bodyPr/>
                    <a:lstStyle/>
                    <a:p>
                      <a:r>
                        <a:rPr lang="en-US" sz="1600" dirty="0"/>
                        <a:t>Contract &amp; General Service</a:t>
                      </a:r>
                    </a:p>
                  </a:txBody>
                  <a:tcPr/>
                </a:tc>
                <a:tc>
                  <a:txBody>
                    <a:bodyPr/>
                    <a:lstStyle/>
                    <a:p>
                      <a:pPr algn="r"/>
                      <a:r>
                        <a:rPr lang="en-US" sz="1600" dirty="0"/>
                        <a:t>11,000</a:t>
                      </a:r>
                    </a:p>
                  </a:txBody>
                  <a:tcPr/>
                </a:tc>
                <a:tc>
                  <a:txBody>
                    <a:bodyPr/>
                    <a:lstStyle/>
                    <a:p>
                      <a:pPr algn="r"/>
                      <a:r>
                        <a:rPr lang="en-US" sz="1600" dirty="0"/>
                        <a:t>2,000</a:t>
                      </a:r>
                    </a:p>
                  </a:txBody>
                  <a:tcPr/>
                </a:tc>
                <a:tc>
                  <a:txBody>
                    <a:bodyPr/>
                    <a:lstStyle/>
                    <a:p>
                      <a:pPr algn="r"/>
                      <a:r>
                        <a:rPr lang="en-US" sz="1600" dirty="0"/>
                        <a:t>(9,000)</a:t>
                      </a:r>
                    </a:p>
                  </a:txBody>
                  <a:tcPr/>
                </a:tc>
                <a:tc>
                  <a:txBody>
                    <a:bodyPr/>
                    <a:lstStyle/>
                    <a:p>
                      <a:pPr algn="r"/>
                      <a:r>
                        <a:rPr lang="en-US" sz="1600" dirty="0"/>
                        <a:t>(81.8%)</a:t>
                      </a:r>
                    </a:p>
                  </a:txBody>
                  <a:tcPr/>
                </a:tc>
                <a:extLst>
                  <a:ext uri="{0D108BD9-81ED-4DB2-BD59-A6C34878D82A}">
                    <a16:rowId xmlns:a16="http://schemas.microsoft.com/office/drawing/2014/main" val="2922389498"/>
                  </a:ext>
                </a:extLst>
              </a:tr>
              <a:tr h="364099">
                <a:tc>
                  <a:txBody>
                    <a:bodyPr/>
                    <a:lstStyle/>
                    <a:p>
                      <a:r>
                        <a:rPr lang="en-US" sz="1600" dirty="0"/>
                        <a:t>Minor Capital</a:t>
                      </a:r>
                    </a:p>
                  </a:txBody>
                  <a:tcPr/>
                </a:tc>
                <a:tc>
                  <a:txBody>
                    <a:bodyPr/>
                    <a:lstStyle/>
                    <a:p>
                      <a:pPr algn="r"/>
                      <a:r>
                        <a:rPr lang="en-US" sz="1600" dirty="0"/>
                        <a:t>13,000</a:t>
                      </a:r>
                    </a:p>
                  </a:txBody>
                  <a:tcPr/>
                </a:tc>
                <a:tc>
                  <a:txBody>
                    <a:bodyPr/>
                    <a:lstStyle/>
                    <a:p>
                      <a:pPr algn="r"/>
                      <a:r>
                        <a:rPr lang="en-US" sz="1600" dirty="0"/>
                        <a:t>5,000</a:t>
                      </a:r>
                    </a:p>
                  </a:txBody>
                  <a:tcPr/>
                </a:tc>
                <a:tc>
                  <a:txBody>
                    <a:bodyPr/>
                    <a:lstStyle/>
                    <a:p>
                      <a:pPr algn="r"/>
                      <a:r>
                        <a:rPr lang="en-US" sz="1600" dirty="0"/>
                        <a:t>(8,000)</a:t>
                      </a:r>
                    </a:p>
                  </a:txBody>
                  <a:tcPr/>
                </a:tc>
                <a:tc>
                  <a:txBody>
                    <a:bodyPr/>
                    <a:lstStyle/>
                    <a:p>
                      <a:pPr algn="r"/>
                      <a:r>
                        <a:rPr lang="en-US" sz="1600" dirty="0"/>
                        <a:t>(61.5%)</a:t>
                      </a:r>
                    </a:p>
                  </a:txBody>
                  <a:tcPr/>
                </a:tc>
                <a:extLst>
                  <a:ext uri="{0D108BD9-81ED-4DB2-BD59-A6C34878D82A}">
                    <a16:rowId xmlns:a16="http://schemas.microsoft.com/office/drawing/2014/main" val="330829924"/>
                  </a:ext>
                </a:extLst>
              </a:tr>
              <a:tr h="364099">
                <a:tc>
                  <a:txBody>
                    <a:bodyPr/>
                    <a:lstStyle/>
                    <a:p>
                      <a:r>
                        <a:rPr lang="en-US" sz="1600" dirty="0"/>
                        <a:t>Transfer to Reserve</a:t>
                      </a:r>
                    </a:p>
                  </a:txBody>
                  <a:tcPr/>
                </a:tc>
                <a:tc>
                  <a:txBody>
                    <a:bodyPr/>
                    <a:lstStyle/>
                    <a:p>
                      <a:pPr algn="r"/>
                      <a:r>
                        <a:rPr lang="en-US" sz="1600" dirty="0"/>
                        <a:t>15,000</a:t>
                      </a:r>
                    </a:p>
                  </a:txBody>
                  <a:tcPr/>
                </a:tc>
                <a:tc>
                  <a:txBody>
                    <a:bodyPr/>
                    <a:lstStyle/>
                    <a:p>
                      <a:pPr algn="r"/>
                      <a:r>
                        <a:rPr lang="en-US" sz="1600" dirty="0"/>
                        <a:t>15,000</a:t>
                      </a:r>
                    </a:p>
                  </a:txBody>
                  <a:tcPr/>
                </a:tc>
                <a:tc>
                  <a:txBody>
                    <a:bodyPr/>
                    <a:lstStyle/>
                    <a:p>
                      <a:pPr algn="r"/>
                      <a:r>
                        <a:rPr lang="en-US" sz="1600" dirty="0"/>
                        <a:t>-</a:t>
                      </a:r>
                    </a:p>
                  </a:txBody>
                  <a:tcPr/>
                </a:tc>
                <a:tc>
                  <a:txBody>
                    <a:bodyPr/>
                    <a:lstStyle/>
                    <a:p>
                      <a:pPr algn="r"/>
                      <a:r>
                        <a:rPr lang="en-US" sz="1600" dirty="0"/>
                        <a:t>-</a:t>
                      </a:r>
                    </a:p>
                  </a:txBody>
                  <a:tcPr/>
                </a:tc>
                <a:extLst>
                  <a:ext uri="{0D108BD9-81ED-4DB2-BD59-A6C34878D82A}">
                    <a16:rowId xmlns:a16="http://schemas.microsoft.com/office/drawing/2014/main" val="2407140707"/>
                  </a:ext>
                </a:extLst>
              </a:tr>
              <a:tr h="364099">
                <a:tc>
                  <a:txBody>
                    <a:bodyPr/>
                    <a:lstStyle/>
                    <a:p>
                      <a:r>
                        <a:rPr lang="en-US" sz="1600" b="1" dirty="0"/>
                        <a:t>Total</a:t>
                      </a:r>
                    </a:p>
                  </a:txBody>
                  <a:tcPr/>
                </a:tc>
                <a:tc>
                  <a:txBody>
                    <a:bodyPr/>
                    <a:lstStyle/>
                    <a:p>
                      <a:pPr algn="r"/>
                      <a:r>
                        <a:rPr lang="en-US" sz="1600" b="1" dirty="0"/>
                        <a:t>$583,604</a:t>
                      </a:r>
                    </a:p>
                  </a:txBody>
                  <a:tcPr/>
                </a:tc>
                <a:tc>
                  <a:txBody>
                    <a:bodyPr/>
                    <a:lstStyle/>
                    <a:p>
                      <a:pPr algn="r"/>
                      <a:r>
                        <a:rPr lang="en-US" sz="1600" b="1" dirty="0"/>
                        <a:t>$557,690</a:t>
                      </a:r>
                    </a:p>
                  </a:txBody>
                  <a:tcPr/>
                </a:tc>
                <a:tc>
                  <a:txBody>
                    <a:bodyPr/>
                    <a:lstStyle/>
                    <a:p>
                      <a:pPr algn="r"/>
                      <a:r>
                        <a:rPr lang="en-US" sz="1600" b="1" dirty="0"/>
                        <a:t>($25,914)</a:t>
                      </a:r>
                    </a:p>
                  </a:txBody>
                  <a:tcPr/>
                </a:tc>
                <a:tc>
                  <a:txBody>
                    <a:bodyPr/>
                    <a:lstStyle/>
                    <a:p>
                      <a:pPr algn="r"/>
                      <a:r>
                        <a:rPr lang="en-US" sz="1600" b="1" dirty="0"/>
                        <a:t>(4.4%)</a:t>
                      </a:r>
                    </a:p>
                  </a:txBody>
                  <a:tcPr/>
                </a:tc>
                <a:extLst>
                  <a:ext uri="{0D108BD9-81ED-4DB2-BD59-A6C34878D82A}">
                    <a16:rowId xmlns:a16="http://schemas.microsoft.com/office/drawing/2014/main" val="2919220139"/>
                  </a:ext>
                </a:extLst>
              </a:tr>
            </a:tbl>
          </a:graphicData>
        </a:graphic>
      </p:graphicFrame>
      <p:sp>
        <p:nvSpPr>
          <p:cNvPr id="3" name="TextBox 2">
            <a:extLst>
              <a:ext uri="{FF2B5EF4-FFF2-40B4-BE49-F238E27FC236}">
                <a16:creationId xmlns:a16="http://schemas.microsoft.com/office/drawing/2014/main" id="{34113F80-70DE-37CB-AD04-23FB2F723B40}"/>
              </a:ext>
            </a:extLst>
          </p:cNvPr>
          <p:cNvSpPr txBox="1"/>
          <p:nvPr/>
        </p:nvSpPr>
        <p:spPr>
          <a:xfrm>
            <a:off x="9290756" y="2478404"/>
            <a:ext cx="2901244" cy="923330"/>
          </a:xfrm>
          <a:prstGeom prst="rect">
            <a:avLst/>
          </a:prstGeom>
          <a:noFill/>
        </p:spPr>
        <p:txBody>
          <a:bodyPr wrap="square" rtlCol="0">
            <a:spAutoFit/>
          </a:bodyPr>
          <a:lstStyle/>
          <a:p>
            <a:pPr marL="285750" indent="-285750">
              <a:buFont typeface="Arial" panose="020B0604020202020204" pitchFamily="34" charset="0"/>
              <a:buChar char="•"/>
            </a:pPr>
            <a:r>
              <a:rPr lang="en-US" dirty="0"/>
              <a:t>Ortho photos [-9K], every other year</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40993501"/>
      </p:ext>
    </p:extLst>
  </p:cSld>
  <p:clrMapOvr>
    <a:masterClrMapping/>
  </p:clrMapOvr>
</p:sld>
</file>

<file path=ppt/theme/theme1.xml><?xml version="1.0" encoding="utf-8"?>
<a:theme xmlns:a="http://schemas.openxmlformats.org/drawingml/2006/main" name="Office Theme">
  <a:themeElements>
    <a:clrScheme name="CVRD Colours">
      <a:dk1>
        <a:sysClr val="windowText" lastClr="000000"/>
      </a:dk1>
      <a:lt1>
        <a:srgbClr val="FFFFFF"/>
      </a:lt1>
      <a:dk2>
        <a:srgbClr val="44546A"/>
      </a:dk2>
      <a:lt2>
        <a:srgbClr val="FFFFFF"/>
      </a:lt2>
      <a:accent1>
        <a:srgbClr val="303E48"/>
      </a:accent1>
      <a:accent2>
        <a:srgbClr val="1F355E"/>
      </a:accent2>
      <a:accent3>
        <a:srgbClr val="BDBBBB"/>
      </a:accent3>
      <a:accent4>
        <a:srgbClr val="622650"/>
      </a:accent4>
      <a:accent5>
        <a:srgbClr val="008795"/>
      </a:accent5>
      <a:accent6>
        <a:srgbClr val="EF7622"/>
      </a:accent6>
      <a:hlink>
        <a:srgbClr val="008795"/>
      </a:hlink>
      <a:folHlink>
        <a:srgbClr val="954F72"/>
      </a:folHlink>
    </a:clrScheme>
    <a:fontScheme name="CVRD BC Sans">
      <a:majorFont>
        <a:latin typeface="BC Sans"/>
        <a:ea typeface=""/>
        <a:cs typeface=""/>
      </a:majorFont>
      <a:minorFont>
        <a:latin typeface="BC Sans"/>
        <a:ea typeface=""/>
        <a:cs typeface=""/>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ectoral Area Services Powerpoint Template" id="{438E8033-2EF7-42B5-AD1E-C4D548408AF5}" vid="{E7BE45D0-EDFE-4EDC-8B6E-A7620583D3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8FF453A558E43442BDDCFCBEEEC6499E" ma:contentTypeVersion="0" ma:contentTypeDescription="Create a new document." ma:contentTypeScope="" ma:versionID="9ff6929077a8c2005bf6fc56d364af0a">
  <xsd:schema xmlns:xsd="http://www.w3.org/2001/XMLSchema" xmlns:xs="http://www.w3.org/2001/XMLSchema" xmlns:p="http://schemas.microsoft.com/office/2006/metadata/properties" xmlns:ns2="979ae533-55df-4154-9b64-eaec54dd4617" targetNamespace="http://schemas.microsoft.com/office/2006/metadata/properties" ma:root="true" ma:fieldsID="02eaf25bcea7c8071e65e59a3829937d" ns2:_="">
    <xsd:import namespace="979ae533-55df-4154-9b64-eaec54dd4617"/>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9ae533-55df-4154-9b64-eaec54dd461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979ae533-55df-4154-9b64-eaec54dd4617">000000J6CO</_dlc_DocId>
    <_dlc_DocIdUrl xmlns="979ae533-55df-4154-9b64-eaec54dd4617">
      <Url>http://finance/financialplanning/_layouts/15/DocIdRedir.aspx?ID=000000J6CO</Url>
      <Description>000000J6CO</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0A7DF2-386F-4303-94D0-D7DDCE67AA48}">
  <ds:schemaRefs>
    <ds:schemaRef ds:uri="http://schemas.microsoft.com/sharepoint/events"/>
  </ds:schemaRefs>
</ds:datastoreItem>
</file>

<file path=customXml/itemProps2.xml><?xml version="1.0" encoding="utf-8"?>
<ds:datastoreItem xmlns:ds="http://schemas.openxmlformats.org/officeDocument/2006/customXml" ds:itemID="{458E665A-772A-4A76-8CAB-A05F383CA4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9ae533-55df-4154-9b64-eaec54dd46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0E661B-B8B8-473E-B96C-45CF9AB29CFF}">
  <ds:schemaRefs>
    <ds:schemaRef ds:uri="http://purl.org/dc/dcmitype/"/>
    <ds:schemaRef ds:uri="http://schemas.openxmlformats.org/package/2006/metadata/core-properties"/>
    <ds:schemaRef ds:uri="http://schemas.microsoft.com/office/2006/metadata/properties"/>
    <ds:schemaRef ds:uri="http://purl.org/dc/terms/"/>
    <ds:schemaRef ds:uri="http://purl.org/dc/elements/1.1/"/>
    <ds:schemaRef ds:uri="http://schemas.microsoft.com/office/2006/documentManagement/types"/>
    <ds:schemaRef ds:uri="http://schemas.microsoft.com/office/infopath/2007/PartnerControls"/>
    <ds:schemaRef ds:uri="979ae533-55df-4154-9b64-eaec54dd4617"/>
    <ds:schemaRef ds:uri="http://www.w3.org/XML/1998/namespace"/>
  </ds:schemaRefs>
</ds:datastoreItem>
</file>

<file path=customXml/itemProps4.xml><?xml version="1.0" encoding="utf-8"?>
<ds:datastoreItem xmlns:ds="http://schemas.openxmlformats.org/officeDocument/2006/customXml" ds:itemID="{43DFBA14-C5FB-4947-A821-F41054684C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Electoral Area Services Powerpoint Template</Template>
  <TotalTime>4190</TotalTime>
  <Words>2160</Words>
  <Application>Microsoft Office PowerPoint</Application>
  <PresentationFormat>Widescreen</PresentationFormat>
  <Paragraphs>639</Paragraphs>
  <Slides>22</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Aptos</vt:lpstr>
      <vt:lpstr>Arial</vt:lpstr>
      <vt:lpstr>BC Sans</vt:lpstr>
      <vt:lpstr>BC Sans Light</vt:lpstr>
      <vt:lpstr>Calibri</vt:lpstr>
      <vt:lpstr>Franklin Gothic Book</vt:lpstr>
      <vt:lpstr>Garamond</vt:lpstr>
      <vt:lpstr>Symbol</vt:lpstr>
      <vt:lpstr>Times New Roman</vt:lpstr>
      <vt:lpstr>Office Theme</vt:lpstr>
      <vt:lpstr>2025-2029  Financial Planning​ Core Services  Electoral Area Services</vt:lpstr>
      <vt:lpstr>PowerPoint Presentation</vt:lpstr>
      <vt:lpstr>2024 Accomplishments  </vt:lpstr>
      <vt:lpstr>Trends, Challenges and Opportunities​ </vt:lpstr>
      <vt:lpstr>Strategic Priorities and Initiatives ​</vt:lpstr>
      <vt:lpstr>Human Resource ​​</vt:lpstr>
      <vt:lpstr>Total Service Expenses</vt:lpstr>
      <vt:lpstr>Planning Expenses  (sub-function 500 &amp; 503)</vt:lpstr>
      <vt:lpstr>GIS Expenses  (sub-function 501)</vt:lpstr>
      <vt:lpstr>Bylaw Expenses  (sub-function 502)</vt:lpstr>
      <vt:lpstr>Revenue ​</vt:lpstr>
      <vt:lpstr>Funding Sources​</vt:lpstr>
      <vt:lpstr>Operating Budget: 2026-2029 Projections​</vt:lpstr>
      <vt:lpstr>PowerPoint Presentation</vt:lpstr>
      <vt:lpstr>2025-2029 Capital Plan ​</vt:lpstr>
      <vt:lpstr>Reserves ​</vt:lpstr>
      <vt:lpstr>Planning F/E Reserve​ (#500)</vt:lpstr>
      <vt:lpstr>Planning GIS Reserve​ (#501)</vt:lpstr>
      <vt:lpstr>Planning Capital Works Reserve (#850)​</vt:lpstr>
      <vt:lpstr>Summary</vt:lpstr>
      <vt:lpstr>Options &amp; Recommendations​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2024-2028  Financial Planning​ CVRD Core Services  Electoral Area Services</dc:title>
  <dc:creator>Jared Sexton</dc:creator>
  <cp:lastModifiedBy>Kelly Broughton</cp:lastModifiedBy>
  <cp:revision>84</cp:revision>
  <cp:lastPrinted>2024-11-26T22:03:12Z</cp:lastPrinted>
  <dcterms:created xsi:type="dcterms:W3CDTF">2023-11-17T18:09:15Z</dcterms:created>
  <dcterms:modified xsi:type="dcterms:W3CDTF">2025-02-09T22:36:38Z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0x0101008FF453A558E43442BDDCFCBEEEC6499E</vt:lpwstr>
  </property>
  <property fmtid="{D5CDD505-2E9C-101B-9397-08002B2CF9AE}" pid="3" name="_dlc_DocIdItemGuid">
    <vt:lpwstr>e4c1b43e-3321-4ce6-83ea-105c2e79149d</vt:lpwstr>
  </property>
  <property fmtid="{D5CDD505-2E9C-101B-9397-08002B2CF9AE}" pid="4" name="CWRMItemRecordClassification">
    <vt:lpwstr/>
  </property>
</Properties>
</file>